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89" r:id="rId2"/>
    <p:sldId id="257" r:id="rId3"/>
    <p:sldId id="279" r:id="rId4"/>
    <p:sldId id="284" r:id="rId5"/>
    <p:sldId id="272" r:id="rId6"/>
    <p:sldId id="274" r:id="rId7"/>
    <p:sldId id="282" r:id="rId8"/>
    <p:sldId id="281" r:id="rId9"/>
    <p:sldId id="286" r:id="rId10"/>
    <p:sldId id="288" r:id="rId11"/>
    <p:sldId id="287" r:id="rId12"/>
    <p:sldId id="276" r:id="rId13"/>
    <p:sldId id="28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3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DEB36E-75B5-4B9F-8D8D-D6647ED2E470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E3442ED-ECC2-4FFF-AD9E-3B376B0D29C0}">
      <dgm:prSet/>
      <dgm:spPr/>
      <dgm:t>
        <a:bodyPr/>
        <a:lstStyle/>
        <a:p>
          <a:pPr rtl="0"/>
          <a:r>
            <a:rPr lang="ru-RU" b="1" dirty="0"/>
            <a:t>СПАСИБО ЗА ВНИМАНИЕ!</a:t>
          </a:r>
        </a:p>
      </dgm:t>
    </dgm:pt>
    <dgm:pt modelId="{34C2E176-B7EF-4DD8-8533-BA9A6F97FAC7}" type="parTrans" cxnId="{B1E48B1D-F0B5-4E23-8B46-D4BF0FF8ECD4}">
      <dgm:prSet/>
      <dgm:spPr/>
      <dgm:t>
        <a:bodyPr/>
        <a:lstStyle/>
        <a:p>
          <a:endParaRPr lang="ru-RU"/>
        </a:p>
      </dgm:t>
    </dgm:pt>
    <dgm:pt modelId="{862BB9F3-9D9F-48A2-B3AB-07DFBE7C0DEC}" type="sibTrans" cxnId="{B1E48B1D-F0B5-4E23-8B46-D4BF0FF8ECD4}">
      <dgm:prSet/>
      <dgm:spPr/>
      <dgm:t>
        <a:bodyPr/>
        <a:lstStyle/>
        <a:p>
          <a:endParaRPr lang="ru-RU"/>
        </a:p>
      </dgm:t>
    </dgm:pt>
    <dgm:pt modelId="{188C8F10-8443-4276-993E-47566EFE1D9E}" type="pres">
      <dgm:prSet presAssocID="{80DEB36E-75B5-4B9F-8D8D-D6647ED2E470}" presName="Name0" presStyleCnt="0">
        <dgm:presLayoutVars>
          <dgm:dir/>
          <dgm:resizeHandles val="exact"/>
        </dgm:presLayoutVars>
      </dgm:prSet>
      <dgm:spPr/>
    </dgm:pt>
    <dgm:pt modelId="{EDB741FD-553A-43CF-B89E-6CF25737DC00}" type="pres">
      <dgm:prSet presAssocID="{5E3442ED-ECC2-4FFF-AD9E-3B376B0D29C0}" presName="composite" presStyleCnt="0"/>
      <dgm:spPr/>
    </dgm:pt>
    <dgm:pt modelId="{FA1B0A2B-0E23-4434-A435-9FDD4CDC4490}" type="pres">
      <dgm:prSet presAssocID="{5E3442ED-ECC2-4FFF-AD9E-3B376B0D29C0}" presName="imagSh" presStyleLbl="bgImgPlace1" presStyleIdx="0" presStyleCnt="1"/>
      <dgm:spPr/>
    </dgm:pt>
    <dgm:pt modelId="{854346F0-4B00-404E-A7F5-D2CA2AC46241}" type="pres">
      <dgm:prSet presAssocID="{5E3442ED-ECC2-4FFF-AD9E-3B376B0D29C0}" presName="txNode" presStyleLbl="node1" presStyleIdx="0" presStyleCnt="1" custLinFactNeighborX="-2802" custLinFactNeighborY="-43724">
        <dgm:presLayoutVars>
          <dgm:bulletEnabled val="1"/>
        </dgm:presLayoutVars>
      </dgm:prSet>
      <dgm:spPr/>
    </dgm:pt>
  </dgm:ptLst>
  <dgm:cxnLst>
    <dgm:cxn modelId="{B1E48B1D-F0B5-4E23-8B46-D4BF0FF8ECD4}" srcId="{80DEB36E-75B5-4B9F-8D8D-D6647ED2E470}" destId="{5E3442ED-ECC2-4FFF-AD9E-3B376B0D29C0}" srcOrd="0" destOrd="0" parTransId="{34C2E176-B7EF-4DD8-8533-BA9A6F97FAC7}" sibTransId="{862BB9F3-9D9F-48A2-B3AB-07DFBE7C0DEC}"/>
    <dgm:cxn modelId="{3A372065-568E-4262-B24D-A5C8ED419237}" type="presOf" srcId="{5E3442ED-ECC2-4FFF-AD9E-3B376B0D29C0}" destId="{854346F0-4B00-404E-A7F5-D2CA2AC46241}" srcOrd="0" destOrd="0" presId="urn:microsoft.com/office/officeart/2005/8/layout/hProcess10"/>
    <dgm:cxn modelId="{EA3BC14C-A994-43D3-ADAE-1182EEE71A92}" type="presOf" srcId="{80DEB36E-75B5-4B9F-8D8D-D6647ED2E470}" destId="{188C8F10-8443-4276-993E-47566EFE1D9E}" srcOrd="0" destOrd="0" presId="urn:microsoft.com/office/officeart/2005/8/layout/hProcess10"/>
    <dgm:cxn modelId="{F1A56C26-9AD9-4BEA-A2AF-5410E3ECC123}" type="presParOf" srcId="{188C8F10-8443-4276-993E-47566EFE1D9E}" destId="{EDB741FD-553A-43CF-B89E-6CF25737DC00}" srcOrd="0" destOrd="0" presId="urn:microsoft.com/office/officeart/2005/8/layout/hProcess10"/>
    <dgm:cxn modelId="{6C034384-A003-4F8D-8EDC-64900B03952A}" type="presParOf" srcId="{EDB741FD-553A-43CF-B89E-6CF25737DC00}" destId="{FA1B0A2B-0E23-4434-A435-9FDD4CDC4490}" srcOrd="0" destOrd="0" presId="urn:microsoft.com/office/officeart/2005/8/layout/hProcess10"/>
    <dgm:cxn modelId="{2A5DC161-FD7C-437F-AFF2-3A4DB73A368E}" type="presParOf" srcId="{EDB741FD-553A-43CF-B89E-6CF25737DC00}" destId="{854346F0-4B00-404E-A7F5-D2CA2AC46241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B0A2B-0E23-4434-A435-9FDD4CDC4490}">
      <dsp:nvSpPr>
        <dsp:cNvPr id="0" name=""/>
        <dsp:cNvSpPr/>
      </dsp:nvSpPr>
      <dsp:spPr>
        <a:xfrm>
          <a:off x="3164" y="0"/>
          <a:ext cx="5567976" cy="57744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4346F0-4B00-404E-A7F5-D2CA2AC46241}">
      <dsp:nvSpPr>
        <dsp:cNvPr id="0" name=""/>
        <dsp:cNvSpPr/>
      </dsp:nvSpPr>
      <dsp:spPr>
        <a:xfrm>
          <a:off x="753564" y="93984"/>
          <a:ext cx="5567976" cy="5774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/>
            <a:t>СПАСИБО ЗА ВНИМАНИЕ!</a:t>
          </a:r>
        </a:p>
      </dsp:txBody>
      <dsp:txXfrm>
        <a:off x="753564" y="93984"/>
        <a:ext cx="5567976" cy="577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9EE97-0112-42BE-9C90-8E2C6611CBD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AFC64-F736-4A5C-9FA9-CE7C123C0D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166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AC71-45C5-444B-9129-700DD88876C1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D09D75B-FB29-41A4-85D5-17DA0D973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AC71-45C5-444B-9129-700DD88876C1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9D75B-FB29-41A4-85D5-17DA0D973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AC71-45C5-444B-9129-700DD88876C1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9D75B-FB29-41A4-85D5-17DA0D973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AC71-45C5-444B-9129-700DD88876C1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D09D75B-FB29-41A4-85D5-17DA0D973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AC71-45C5-444B-9129-700DD88876C1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9D75B-FB29-41A4-85D5-17DA0D973E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AC71-45C5-444B-9129-700DD88876C1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9D75B-FB29-41A4-85D5-17DA0D973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AC71-45C5-444B-9129-700DD88876C1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D09D75B-FB29-41A4-85D5-17DA0D973E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AC71-45C5-444B-9129-700DD88876C1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9D75B-FB29-41A4-85D5-17DA0D973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AC71-45C5-444B-9129-700DD88876C1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9D75B-FB29-41A4-85D5-17DA0D973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AC71-45C5-444B-9129-700DD88876C1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9D75B-FB29-41A4-85D5-17DA0D973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AC71-45C5-444B-9129-700DD88876C1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9D75B-FB29-41A4-85D5-17DA0D973E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FA4AC71-45C5-444B-9129-700DD88876C1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D09D75B-FB29-41A4-85D5-17DA0D973E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729DD2E-D1A0-4C5A-96F2-3E6AD0AE9F02}"/>
              </a:ext>
            </a:extLst>
          </p:cNvPr>
          <p:cNvSpPr/>
          <p:nvPr/>
        </p:nvSpPr>
        <p:spPr>
          <a:xfrm>
            <a:off x="-25123" y="1305341"/>
            <a:ext cx="9194248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800" b="1" i="1" cap="none" spc="0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опыта работы воспитателя</a:t>
            </a:r>
          </a:p>
          <a:p>
            <a:pPr algn="ctr"/>
            <a:r>
              <a:rPr lang="ru-RU" sz="2800" b="1" i="1" cap="none" spc="0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муниципального бюджетного дошкольного</a:t>
            </a:r>
          </a:p>
          <a:p>
            <a:pPr algn="ctr"/>
            <a:r>
              <a:rPr lang="ru-RU" sz="2800" b="1" i="1" cap="none" spc="0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образовательного учреждения комбинированного вида  </a:t>
            </a:r>
          </a:p>
          <a:p>
            <a:pPr algn="ctr"/>
            <a:r>
              <a:rPr lang="ru-RU" sz="2800" b="1" i="1" cap="none" spc="0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детского сада № 26 «Светлячок»</a:t>
            </a:r>
          </a:p>
          <a:p>
            <a:pPr algn="ctr"/>
            <a:r>
              <a:rPr lang="ru-RU" sz="2800" b="1" i="1" cap="none" spc="0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ВАРДЕРЕСЯН </a:t>
            </a:r>
            <a:r>
              <a:rPr lang="ru-RU" sz="2800" b="1" i="1" cap="none" spc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СИЛЬВЫ НАСЛЕТОВНЫ</a:t>
            </a:r>
            <a:endParaRPr lang="ru-RU" sz="2800" b="1" cap="none" spc="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2770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60648"/>
            <a:ext cx="86409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«На что похоже?»</a:t>
            </a:r>
            <a:endParaRPr lang="ru-RU" sz="2200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u="sng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Цель:</a:t>
            </a:r>
            <a:r>
              <a:rPr lang="ru-RU" sz="2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развитие зрительного восприятия; творческого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мышления, воображения, связной речи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u="sng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Ход игры:</a:t>
            </a:r>
            <a:r>
              <a:rPr lang="ru-RU" sz="2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взрослый предлагает ребенку инструкцию,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но вместо названия геометрической формы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«квадрат»/ «круг»/ «треугольник» использует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200" dirty="0" err="1">
                <a:latin typeface="Calibri" pitchFamily="34" charset="0"/>
                <a:ea typeface="Times New Roman" pitchFamily="18" charset="0"/>
                <a:cs typeface="Arial" pitchFamily="34" charset="0"/>
              </a:rPr>
              <a:t>словозаменители</a:t>
            </a:r>
            <a:r>
              <a:rPr lang="ru-RU" sz="2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. То есть, предметы, схожие по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форме.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Инструкция: Возьми большой синий..; напоминает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солнце..; маленький красный..; похож на елку… и т.д.</a:t>
            </a:r>
            <a:endParaRPr lang="ru-RU" sz="2200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Рисунок 3" descr="IMG20210201150906.jpg"/>
          <p:cNvPicPr>
            <a:picLocks noChangeAspect="1"/>
          </p:cNvPicPr>
          <p:nvPr/>
        </p:nvPicPr>
        <p:blipFill>
          <a:blip r:embed="rId2" cstate="print"/>
          <a:srcRect l="5901" t="8001" r="5901"/>
          <a:stretch>
            <a:fillRect/>
          </a:stretch>
        </p:blipFill>
        <p:spPr>
          <a:xfrm>
            <a:off x="251520" y="3717032"/>
            <a:ext cx="3888432" cy="3041994"/>
          </a:xfrm>
          <a:prstGeom prst="rect">
            <a:avLst/>
          </a:prstGeom>
        </p:spPr>
      </p:pic>
      <p:pic>
        <p:nvPicPr>
          <p:cNvPr id="6" name="Рисунок 5" descr="Матвей.png"/>
          <p:cNvPicPr>
            <a:picLocks noChangeAspect="1"/>
          </p:cNvPicPr>
          <p:nvPr/>
        </p:nvPicPr>
        <p:blipFill>
          <a:blip r:embed="rId3" cstate="print"/>
          <a:srcRect l="27950" t="13251" r="30890" b="14300"/>
          <a:stretch>
            <a:fillRect/>
          </a:stretch>
        </p:blipFill>
        <p:spPr>
          <a:xfrm rot="218220">
            <a:off x="6296454" y="341089"/>
            <a:ext cx="2751458" cy="678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83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332656"/>
            <a:ext cx="87849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«Расскажи сказку и найди ошибку»</a:t>
            </a:r>
            <a:endParaRPr lang="ru-RU" sz="2200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u="sng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Цель:</a:t>
            </a:r>
            <a:r>
              <a:rPr lang="ru-RU" sz="2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200" dirty="0">
                <a:latin typeface="Calibri" pitchFamily="34" charset="0"/>
              </a:rPr>
              <a:t>закрепить с детьми знание русской народной сказки «Колобок»;</a:t>
            </a:r>
            <a:endParaRPr lang="ru-RU" sz="2200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>
                <a:latin typeface="Calibri" pitchFamily="34" charset="0"/>
              </a:rPr>
              <a:t>развивать целенаправленное внимание, память, мышление, интонационную выразительность речи.</a:t>
            </a:r>
            <a:endParaRPr lang="ru-RU" sz="2200" u="sng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u="sng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Ход игры:</a:t>
            </a:r>
            <a:r>
              <a:rPr lang="ru-RU" sz="2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педагог предлагает детям рассказать сказку «Колобок» и пройти маршрут по стрелочкам в соответствии со сказкой.</a:t>
            </a:r>
            <a:endParaRPr lang="ru-RU" sz="2200" dirty="0"/>
          </a:p>
        </p:txBody>
      </p:sp>
      <p:pic>
        <p:nvPicPr>
          <p:cNvPr id="4" name="Рисунок 3" descr="IMG20210201151740.jpg"/>
          <p:cNvPicPr>
            <a:picLocks noChangeAspect="1"/>
          </p:cNvPicPr>
          <p:nvPr/>
        </p:nvPicPr>
        <p:blipFill>
          <a:blip r:embed="rId2" cstate="print"/>
          <a:srcRect l="2751" t="3801" r="5113"/>
          <a:stretch>
            <a:fillRect/>
          </a:stretch>
        </p:blipFill>
        <p:spPr>
          <a:xfrm>
            <a:off x="179512" y="2924944"/>
            <a:ext cx="4689730" cy="3672408"/>
          </a:xfrm>
          <a:prstGeom prst="rect">
            <a:avLst/>
          </a:prstGeom>
        </p:spPr>
      </p:pic>
      <p:pic>
        <p:nvPicPr>
          <p:cNvPr id="5" name="Рисунок 4" descr="IMG20210201152033.jpg"/>
          <p:cNvPicPr>
            <a:picLocks noChangeAspect="1"/>
          </p:cNvPicPr>
          <p:nvPr/>
        </p:nvPicPr>
        <p:blipFill>
          <a:blip r:embed="rId3" cstate="print"/>
          <a:srcRect l="12201" t="3801" r="9051"/>
          <a:stretch>
            <a:fillRect/>
          </a:stretch>
        </p:blipFill>
        <p:spPr>
          <a:xfrm>
            <a:off x="4918868" y="2924944"/>
            <a:ext cx="3978428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035640693.png"/>
          <p:cNvPicPr>
            <a:picLocks noChangeAspect="1"/>
          </p:cNvPicPr>
          <p:nvPr/>
        </p:nvPicPr>
        <p:blipFill>
          <a:blip r:embed="rId2" cstate="print"/>
          <a:srcRect t="45277" b="11031"/>
          <a:stretch>
            <a:fillRect/>
          </a:stretch>
        </p:blipFill>
        <p:spPr>
          <a:xfrm>
            <a:off x="251520" y="4509120"/>
            <a:ext cx="8640960" cy="25177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3861048"/>
            <a:ext cx="84249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Calibri" pitchFamily="34" charset="0"/>
              </a:rPr>
              <a:t>Логика, память, внимание, развитие речи и пространственное мышление у малышей — важные результаты общения с VAY TOY. </a:t>
            </a:r>
          </a:p>
        </p:txBody>
      </p:sp>
      <p:pic>
        <p:nvPicPr>
          <p:cNvPr id="7" name="Рисунок 6" descr="IMG202102011524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2808312" cy="374441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IMG_20210203_081416.jpg"/>
          <p:cNvPicPr>
            <a:picLocks noChangeAspect="1"/>
          </p:cNvPicPr>
          <p:nvPr/>
        </p:nvPicPr>
        <p:blipFill>
          <a:blip r:embed="rId4" cstate="print"/>
          <a:srcRect l="9668" b="7183"/>
          <a:stretch>
            <a:fillRect/>
          </a:stretch>
        </p:blipFill>
        <p:spPr>
          <a:xfrm>
            <a:off x="6156176" y="188640"/>
            <a:ext cx="2713130" cy="37170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332656"/>
            <a:ext cx="158577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3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259632" y="1340768"/>
          <a:ext cx="6480720" cy="923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 descr="вай той фон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5576" y="1700808"/>
            <a:ext cx="7561200" cy="54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ай той 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348880"/>
            <a:ext cx="6984776" cy="49891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1379384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</a:t>
            </a:r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VAY TOY</a:t>
            </a:r>
            <a:r>
              <a:rPr lang="ru-RU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 fontAlgn="base"/>
            <a:r>
              <a:rPr lang="ru-RU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развитие речи</a:t>
            </a:r>
          </a:p>
          <a:p>
            <a:pPr algn="ctr" fontAlgn="base"/>
            <a:r>
              <a:rPr lang="ru-RU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младших дошкольников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92080" y="5657671"/>
            <a:ext cx="3739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1789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008" y="1268760"/>
            <a:ext cx="88214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/>
              <a:t>Подвижные развивающие игры VAY TOY специально созданы для развития сообразительного, общительного и здорового ребенка. </a:t>
            </a:r>
            <a:endParaRPr lang="en-US" sz="2200" dirty="0"/>
          </a:p>
          <a:p>
            <a:pPr algn="just"/>
            <a:r>
              <a:rPr lang="ru-RU" sz="2200" dirty="0"/>
              <a:t>Логика, память, внимание, пространственное мышление, развитие речи у малышей — важные результаты общения с VAY TOY. Кроме того, именно эти игры удовлетворяют естественную потребность ребенка в движении. Развитие в игре! Что может быть полезнее и увлекательнее? </a:t>
            </a:r>
          </a:p>
          <a:p>
            <a:pPr algn="just"/>
            <a:endParaRPr lang="en-US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48897" y="29829"/>
            <a:ext cx="19465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VAY TOY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692696"/>
            <a:ext cx="592598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/>
              <a:t>Концепция </a:t>
            </a:r>
            <a:r>
              <a:rPr lang="en-US" sz="2200" dirty="0"/>
              <a:t>VAY TOY - </a:t>
            </a:r>
            <a:r>
              <a:rPr lang="ru-RU" sz="2200" dirty="0"/>
              <a:t> «Играю. Двигаюсь. Учусь»</a:t>
            </a:r>
          </a:p>
        </p:txBody>
      </p:sp>
      <p:pic>
        <p:nvPicPr>
          <p:cNvPr id="5" name="Рисунок 4" descr="1035640693.png"/>
          <p:cNvPicPr>
            <a:picLocks noChangeAspect="1"/>
          </p:cNvPicPr>
          <p:nvPr/>
        </p:nvPicPr>
        <p:blipFill>
          <a:blip r:embed="rId2" cstate="print"/>
          <a:srcRect t="46457"/>
          <a:stretch>
            <a:fillRect/>
          </a:stretch>
        </p:blipFill>
        <p:spPr>
          <a:xfrm>
            <a:off x="0" y="4149080"/>
            <a:ext cx="9144000" cy="326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40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recommend.ru/sites/default/files/imagecache/copyright1/user-images/169721/jebTXltnlvHBXQ8XXHOnu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430768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79512" y="4725144"/>
            <a:ext cx="896448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Задания направлены на</a:t>
            </a:r>
            <a:r>
              <a:rPr kumimoji="0" lang="ru-RU" sz="2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формирование логического и</a:t>
            </a:r>
            <a:r>
              <a:rPr kumimoji="0" lang="ru-RU" sz="2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математического мышления,</a:t>
            </a:r>
            <a:r>
              <a:rPr kumimoji="0" lang="ru-RU" sz="2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развитие речи.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 занимательная форма – подвижные игры 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обеспечивает также физическое и эмоциональное развитие.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5" name="Рисунок 4" descr="5d822711c1dff5bc2d81d3ae23a4b3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836712"/>
            <a:ext cx="4050967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39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4"/>
            <a:ext cx="7560840" cy="402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0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"ЛОГИКА" - Игровой тренажер VAY TOY, геометрическое </a:t>
            </a:r>
            <a:r>
              <a:rPr lang="ru-RU" sz="2400" b="1" dirty="0" err="1">
                <a:solidFill>
                  <a:srgbClr val="FF0000"/>
                </a:solidFill>
              </a:rPr>
              <a:t>судоку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941168"/>
            <a:ext cx="874948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/>
              <a:t>Все материалы, используемые в игре, являются экологически чистыми, безопасными, удобными и приятными на ощупь. Фигурки выполнены из легкого мягкого полимера. А игровое поле - из специальной безопасной для малышей медицинской клеенки.</a:t>
            </a:r>
          </a:p>
        </p:txBody>
      </p:sp>
    </p:spTree>
    <p:extLst>
      <p:ext uri="{BB962C8B-B14F-4D97-AF65-F5344CB8AC3E}">
        <p14:creationId xmlns:p14="http://schemas.microsoft.com/office/powerpoint/2010/main" val="2123941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39272" y="5934670"/>
            <a:ext cx="3878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 вот так 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4932040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8388424" y="58795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260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79512" y="19363"/>
            <a:ext cx="871296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Как напольные подвижные образовательные игры VAY TOY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помогают развивать речь ребенка?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Для этого  предлагается  несколько вариантов игр с детьми.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268760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 </a:t>
            </a:r>
            <a:r>
              <a:rPr lang="ru-RU" sz="2200" b="1" dirty="0">
                <a:latin typeface="Calibri" pitchFamily="34" charset="0"/>
              </a:rPr>
              <a:t>Игра «Такого цвета может быть...»</a:t>
            </a:r>
            <a:endParaRPr lang="ru-RU" sz="2200" dirty="0">
              <a:latin typeface="Calibri" pitchFamily="34" charset="0"/>
            </a:endParaRPr>
          </a:p>
          <a:p>
            <a:r>
              <a:rPr lang="ru-RU" sz="2200" u="sng" dirty="0">
                <a:latin typeface="Calibri" pitchFamily="34" charset="0"/>
              </a:rPr>
              <a:t> Цель:</a:t>
            </a:r>
            <a:r>
              <a:rPr lang="ru-RU" sz="2200" dirty="0">
                <a:latin typeface="Calibri" pitchFamily="34" charset="0"/>
              </a:rPr>
              <a:t> развитие связной монологической речи, грамматически правильно оформленной фразы, мышления. </a:t>
            </a:r>
          </a:p>
          <a:p>
            <a:r>
              <a:rPr lang="ru-RU" sz="2200" u="sng" dirty="0">
                <a:latin typeface="Calibri" pitchFamily="34" charset="0"/>
              </a:rPr>
              <a:t>Ход игры:</a:t>
            </a:r>
            <a:r>
              <a:rPr lang="ru-RU" sz="2200" dirty="0">
                <a:latin typeface="Calibri" pitchFamily="34" charset="0"/>
              </a:rPr>
              <a:t> воспитанники садятся в круг, один человек загадывает цвет фигуры. Воспитанник должен объяснить другим ребятам, какой цвет</a:t>
            </a:r>
            <a:endParaRPr lang="ru-RU" sz="2200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996952"/>
            <a:ext cx="45365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Calibri" pitchFamily="34" charset="0"/>
              </a:rPr>
              <a:t>цвет был загадан, используя фразу: «Такого цвета может быть...». </a:t>
            </a:r>
          </a:p>
          <a:p>
            <a:r>
              <a:rPr lang="ru-RU" sz="2200" dirty="0">
                <a:latin typeface="Calibri" pitchFamily="34" charset="0"/>
              </a:rPr>
              <a:t>После того, как цвет</a:t>
            </a:r>
          </a:p>
          <a:p>
            <a:r>
              <a:rPr lang="ru-RU" sz="2200" dirty="0">
                <a:latin typeface="Calibri" pitchFamily="34" charset="0"/>
              </a:rPr>
              <a:t> угадан, очередь </a:t>
            </a:r>
          </a:p>
          <a:p>
            <a:r>
              <a:rPr lang="ru-RU" sz="2200" dirty="0">
                <a:latin typeface="Calibri" pitchFamily="34" charset="0"/>
              </a:rPr>
              <a:t>переходит к следующему воспитаннику. </a:t>
            </a:r>
          </a:p>
          <a:p>
            <a:r>
              <a:rPr lang="ru-RU" sz="2200" dirty="0">
                <a:latin typeface="Calibri" pitchFamily="34" charset="0"/>
              </a:rPr>
              <a:t>Выкладывается цепочка </a:t>
            </a:r>
          </a:p>
          <a:p>
            <a:r>
              <a:rPr lang="ru-RU" sz="2200" dirty="0">
                <a:latin typeface="Calibri" pitchFamily="34" charset="0"/>
              </a:rPr>
              <a:t>фигур из угаданных </a:t>
            </a:r>
          </a:p>
          <a:p>
            <a:r>
              <a:rPr lang="ru-RU" sz="2200" dirty="0">
                <a:latin typeface="Calibri" pitchFamily="34" charset="0"/>
              </a:rPr>
              <a:t>цветов</a:t>
            </a:r>
          </a:p>
          <a:p>
            <a:r>
              <a:rPr lang="ru-RU" dirty="0"/>
              <a:t> </a:t>
            </a:r>
            <a:endParaRPr lang="ru-RU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7" name="Рисунок 6" descr="IMG20210201151021.jpg"/>
          <p:cNvPicPr>
            <a:picLocks noChangeAspect="1"/>
          </p:cNvPicPr>
          <p:nvPr/>
        </p:nvPicPr>
        <p:blipFill>
          <a:blip r:embed="rId2" cstate="print"/>
          <a:srcRect l="3538" r="6688"/>
          <a:stretch>
            <a:fillRect/>
          </a:stretch>
        </p:blipFill>
        <p:spPr>
          <a:xfrm>
            <a:off x="5516792" y="3212976"/>
            <a:ext cx="3447695" cy="2880320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IMG_20210203_081633.jpg"/>
          <p:cNvPicPr>
            <a:picLocks noChangeAspect="1"/>
          </p:cNvPicPr>
          <p:nvPr/>
        </p:nvPicPr>
        <p:blipFill>
          <a:blip r:embed="rId3" cstate="print"/>
          <a:srcRect l="4326" t="21650" r="36613"/>
          <a:stretch>
            <a:fillRect/>
          </a:stretch>
        </p:blipFill>
        <p:spPr>
          <a:xfrm>
            <a:off x="3347864" y="4077072"/>
            <a:ext cx="2448272" cy="243585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708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86409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Calibri" pitchFamily="34" charset="0"/>
              </a:rPr>
              <a:t>Игра «Фрукты, овощи, ягоды» </a:t>
            </a:r>
            <a:endParaRPr lang="ru-RU" sz="2200" dirty="0">
              <a:latin typeface="Calibri" pitchFamily="34" charset="0"/>
            </a:endParaRPr>
          </a:p>
          <a:p>
            <a:r>
              <a:rPr lang="ru-RU" sz="2200" u="sng" dirty="0">
                <a:latin typeface="Calibri" pitchFamily="34" charset="0"/>
              </a:rPr>
              <a:t>Цель:</a:t>
            </a:r>
            <a:r>
              <a:rPr lang="ru-RU" sz="2200" dirty="0">
                <a:latin typeface="Calibri" pitchFamily="34" charset="0"/>
              </a:rPr>
              <a:t> развитие воображения, речи, образного мышления, обучение работы в команде. </a:t>
            </a:r>
          </a:p>
          <a:p>
            <a:r>
              <a:rPr lang="ru-RU" sz="2200" u="sng" dirty="0">
                <a:latin typeface="Calibri" pitchFamily="34" charset="0"/>
              </a:rPr>
              <a:t>Ход игры.</a:t>
            </a:r>
            <a:r>
              <a:rPr lang="ru-RU" sz="2200" dirty="0">
                <a:latin typeface="Calibri" pitchFamily="34" charset="0"/>
              </a:rPr>
              <a:t> Взрослый делит детей на три команды: фрукты (круги), овощи (квадраты), ягоды (треугольники). После того, как команды собраны, взрослый  поочередно произносит названия фруктов, ягод и овощей: яблоко, огурец, малина, помидор, груша, смородина и т.д. Дети могут самостоятельно  кладут фигуру на игровое поле. </a:t>
            </a:r>
          </a:p>
          <a:p>
            <a:r>
              <a:rPr lang="ru-RU" sz="2200" dirty="0">
                <a:latin typeface="Calibri" pitchFamily="34" charset="0"/>
              </a:rPr>
              <a:t>Педагог может показывать картинки с изображением фруктов, овощей, ягод, чтобы дети их назвали.</a:t>
            </a:r>
          </a:p>
        </p:txBody>
      </p:sp>
      <p:pic>
        <p:nvPicPr>
          <p:cNvPr id="4" name="Рисунок 3" descr="IMG_20210203_082258_1.jpg"/>
          <p:cNvPicPr>
            <a:picLocks noChangeAspect="1"/>
          </p:cNvPicPr>
          <p:nvPr/>
        </p:nvPicPr>
        <p:blipFill>
          <a:blip r:embed="rId2" cstate="print"/>
          <a:srcRect l="6688" r="14563" b="3801"/>
          <a:stretch>
            <a:fillRect/>
          </a:stretch>
        </p:blipFill>
        <p:spPr>
          <a:xfrm>
            <a:off x="395536" y="3645024"/>
            <a:ext cx="3312368" cy="30347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IMG_20210203_0822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3573016"/>
            <a:ext cx="2283718" cy="30449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IMG_20210203_082533.jpg"/>
          <p:cNvPicPr>
            <a:picLocks noChangeAspect="1"/>
          </p:cNvPicPr>
          <p:nvPr/>
        </p:nvPicPr>
        <p:blipFill>
          <a:blip r:embed="rId4" cstate="print"/>
          <a:srcRect t="23750" b="8001"/>
          <a:stretch>
            <a:fillRect/>
          </a:stretch>
        </p:blipFill>
        <p:spPr>
          <a:xfrm rot="20512970">
            <a:off x="3762003" y="3800405"/>
            <a:ext cx="2931790" cy="2667892"/>
          </a:xfrm>
          <a:prstGeom prst="rect">
            <a:avLst/>
          </a:prstGeom>
          <a:solidFill>
            <a:srgbClr val="FF0000"/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96909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260648"/>
            <a:ext cx="87129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«Что находится справа (слева) от меня?» </a:t>
            </a:r>
            <a:endParaRPr lang="ru-RU" sz="2200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u="sng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Цель</a:t>
            </a:r>
            <a:r>
              <a:rPr lang="ru-RU" sz="2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: развитие памяти, связной речи и умения определять направления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относительно своего тела.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u="sng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Ход игры:</a:t>
            </a:r>
            <a:r>
              <a:rPr lang="ru-RU" sz="2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ребенка просят запомнить находящиеся на полотне фигуры;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не поворачиваясь, перечислить то, что находится справа (слева) от него.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После этого ребенка поворачивают и задают вопрос: «Что теперь справа (слева) от тебя? </a:t>
            </a:r>
            <a:endParaRPr lang="ru-RU" sz="2200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5" name="Рисунок 4" descr="IMG20210201151152.jpg"/>
          <p:cNvPicPr>
            <a:picLocks noChangeAspect="1"/>
          </p:cNvPicPr>
          <p:nvPr/>
        </p:nvPicPr>
        <p:blipFill>
          <a:blip r:embed="rId2" cstate="print"/>
          <a:srcRect t="4793" b="4566"/>
          <a:stretch>
            <a:fillRect/>
          </a:stretch>
        </p:blipFill>
        <p:spPr>
          <a:xfrm>
            <a:off x="3491880" y="2996952"/>
            <a:ext cx="5508104" cy="3744416"/>
          </a:xfrm>
          <a:prstGeom prst="rect">
            <a:avLst/>
          </a:prstGeom>
        </p:spPr>
      </p:pic>
      <p:pic>
        <p:nvPicPr>
          <p:cNvPr id="7" name="Рисунок 6" descr="question-mark-clip-art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356992"/>
            <a:ext cx="2531181" cy="332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967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873</TotalTime>
  <Words>611</Words>
  <Application>Microsoft Office PowerPoint</Application>
  <PresentationFormat>Экран (4:3)</PresentationFormat>
  <Paragraphs>59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Calibri</vt:lpstr>
      <vt:lpstr>Franklin Gothic Book</vt:lpstr>
      <vt:lpstr>Franklin Gothic Medium</vt:lpstr>
      <vt:lpstr>Times New Roman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мультимедийных презентаций в работе с детьми дошкольного возраста</dc:title>
  <dc:creator>Gerda</dc:creator>
  <cp:lastModifiedBy>Надежда Майер</cp:lastModifiedBy>
  <cp:revision>59</cp:revision>
  <dcterms:created xsi:type="dcterms:W3CDTF">2015-01-20T21:02:56Z</dcterms:created>
  <dcterms:modified xsi:type="dcterms:W3CDTF">2021-02-05T07:10:33Z</dcterms:modified>
</cp:coreProperties>
</file>