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78" r:id="rId3"/>
    <p:sldId id="258" r:id="rId4"/>
    <p:sldId id="262" r:id="rId5"/>
    <p:sldId id="263" r:id="rId6"/>
    <p:sldId id="264" r:id="rId7"/>
    <p:sldId id="265" r:id="rId8"/>
    <p:sldId id="266" r:id="rId9"/>
    <p:sldId id="276" r:id="rId10"/>
    <p:sldId id="273" r:id="rId11"/>
    <p:sldId id="277" r:id="rId12"/>
    <p:sldId id="274" r:id="rId13"/>
    <p:sldId id="267" r:id="rId14"/>
    <p:sldId id="270" r:id="rId15"/>
    <p:sldId id="269"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11E50-B50F-4CC9-A094-ACF36447DC2E}" type="datetimeFigureOut">
              <a:rPr lang="ru-RU" smtClean="0"/>
              <a:t>12.02.2021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0F4F6-2519-4A53-80BF-08271B1561C9}" type="slidenum">
              <a:rPr lang="ru-RU" smtClean="0"/>
              <a:t>‹#›</a:t>
            </a:fld>
            <a:endParaRPr lang="ru-RU"/>
          </a:p>
        </p:txBody>
      </p:sp>
    </p:spTree>
    <p:extLst>
      <p:ext uri="{BB962C8B-B14F-4D97-AF65-F5344CB8AC3E}">
        <p14:creationId xmlns:p14="http://schemas.microsoft.com/office/powerpoint/2010/main" val="360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960F4F6-2519-4A53-80BF-08271B1561C9}" type="slidenum">
              <a:rPr lang="ru-RU" smtClean="0"/>
              <a:t>14</a:t>
            </a:fld>
            <a:endParaRPr lang="ru-RU"/>
          </a:p>
        </p:txBody>
      </p:sp>
    </p:spTree>
    <p:extLst>
      <p:ext uri="{BB962C8B-B14F-4D97-AF65-F5344CB8AC3E}">
        <p14:creationId xmlns:p14="http://schemas.microsoft.com/office/powerpoint/2010/main" val="121839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2250D3-66DF-4357-B090-BA9DDB6F6DD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AB294B1-CCAF-4FDE-B5A7-B78AE2190F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6BC8485-F7E2-4CC8-BECB-79457364FAEC}"/>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5" name="Нижний колонтитул 4">
            <a:extLst>
              <a:ext uri="{FF2B5EF4-FFF2-40B4-BE49-F238E27FC236}">
                <a16:creationId xmlns:a16="http://schemas.microsoft.com/office/drawing/2014/main" id="{4A191FA0-E451-43FA-9769-372FBBBA510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F7E39EC-9171-495A-82A8-E87AD5FD77FF}"/>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27372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D7E0BB-8105-41E5-A32E-5073CD9F8C7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9EF5226-4767-483B-ACAB-FE467103B13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87A0973-3A48-416A-BCAC-FF1CB65DE593}"/>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5" name="Нижний колонтитул 4">
            <a:extLst>
              <a:ext uri="{FF2B5EF4-FFF2-40B4-BE49-F238E27FC236}">
                <a16:creationId xmlns:a16="http://schemas.microsoft.com/office/drawing/2014/main" id="{91A6D34C-E14D-4D22-B612-FF2E330F6D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0FF9413-2C86-4440-8210-1118751B0294}"/>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7311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811D8C5-BEE5-4496-AE14-F426F1D76FF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459BF78-7E5A-4DE8-AF38-3E71F666956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A3DD71C-8996-478E-ACC3-09C014D5D8AD}"/>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5" name="Нижний колонтитул 4">
            <a:extLst>
              <a:ext uri="{FF2B5EF4-FFF2-40B4-BE49-F238E27FC236}">
                <a16:creationId xmlns:a16="http://schemas.microsoft.com/office/drawing/2014/main" id="{900E9824-AAB6-4FE9-9811-694AE5835FF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03ABE27-BAFC-4550-97B6-8741380B7964}"/>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31908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8B9B19-71D9-4AB4-A7A4-172F42C1BB0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43FF3A6-2539-4EA3-AD25-BB1F64CC3FF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6269203-664F-449A-A2AF-A22C0D4862A5}"/>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5" name="Нижний колонтитул 4">
            <a:extLst>
              <a:ext uri="{FF2B5EF4-FFF2-40B4-BE49-F238E27FC236}">
                <a16:creationId xmlns:a16="http://schemas.microsoft.com/office/drawing/2014/main" id="{C2EE8232-BFE8-454D-9CEA-E3DBB175C27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88DFBC6-0EF7-47F1-A5CD-1C915787F178}"/>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340237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8B2BE9-8C38-44F8-BB0F-B658A7399CF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0AD1D23-71E5-447A-AC9A-2CD41380E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85CEAA2-5C4B-4443-AD80-4222A0F4BF98}"/>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5" name="Нижний колонтитул 4">
            <a:extLst>
              <a:ext uri="{FF2B5EF4-FFF2-40B4-BE49-F238E27FC236}">
                <a16:creationId xmlns:a16="http://schemas.microsoft.com/office/drawing/2014/main" id="{7DC675D2-ABAB-471A-87FA-432403C7087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71B4E48-09CF-4CFA-B856-5F6614CEF22F}"/>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3198263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F36931-1587-4546-B5D6-637AF9BDCF5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77471FF-4F1E-4064-8817-799BA35BA30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F3B0887-66E1-47F9-8136-48842F3502E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A2F9840-85AB-453E-B79E-C3F3C3242E44}"/>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6" name="Нижний колонтитул 5">
            <a:extLst>
              <a:ext uri="{FF2B5EF4-FFF2-40B4-BE49-F238E27FC236}">
                <a16:creationId xmlns:a16="http://schemas.microsoft.com/office/drawing/2014/main" id="{710D7746-C6EC-4C84-88BF-B2187BBF513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E943284-E0C0-4F65-8C3B-C13623403EE6}"/>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268164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0C226C-B8ED-47A1-AC32-9CB3119FC97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53E5A96-2F3A-40B6-A017-2A487657E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D3917D7-1267-4C82-A523-DF223B4FB87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1226D2E-B6A1-4F1D-B8D3-D359CAD784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BC7E289-09FC-484C-B511-3AFCC7B7DC2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9DF9625-A9D4-4FDD-ABC7-D43A5C265906}"/>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8" name="Нижний колонтитул 7">
            <a:extLst>
              <a:ext uri="{FF2B5EF4-FFF2-40B4-BE49-F238E27FC236}">
                <a16:creationId xmlns:a16="http://schemas.microsoft.com/office/drawing/2014/main" id="{9BA6F9F6-A9BF-43C9-B96F-B413D329D09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E97CE76-F346-40F4-8F29-AAF309FBEF2E}"/>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241092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EF53EA-6F7D-488F-A5B0-4FBB07DD674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A2A746D-7E65-4F5E-B750-56F14E63CD7E}"/>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4" name="Нижний колонтитул 3">
            <a:extLst>
              <a:ext uri="{FF2B5EF4-FFF2-40B4-BE49-F238E27FC236}">
                <a16:creationId xmlns:a16="http://schemas.microsoft.com/office/drawing/2014/main" id="{8E915B0D-1C53-4F9B-B90F-3E3EEF795EA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675CDBC-E6D3-48F9-ADD4-F8C2C6A6F192}"/>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209036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0630FCF-E2AD-40E0-88CB-9C74B81A7F8E}"/>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3" name="Нижний колонтитул 2">
            <a:extLst>
              <a:ext uri="{FF2B5EF4-FFF2-40B4-BE49-F238E27FC236}">
                <a16:creationId xmlns:a16="http://schemas.microsoft.com/office/drawing/2014/main" id="{8473CB42-3653-48AA-B086-208C47F8DF0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2030797-2DE6-4D6B-A80C-F9A541D2C438}"/>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379622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848A1E-B341-454B-AB3E-8A22CEBCC3D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DA67B26-FAA5-483B-8C27-54B9977EDF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B27D420-F2D6-4704-8816-61A7D35A3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420A5B4-1A2A-4903-B5E5-0AEAF2413576}"/>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6" name="Нижний колонтитул 5">
            <a:extLst>
              <a:ext uri="{FF2B5EF4-FFF2-40B4-BE49-F238E27FC236}">
                <a16:creationId xmlns:a16="http://schemas.microsoft.com/office/drawing/2014/main" id="{03CD7386-3039-402C-B17C-DFDE8363B31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9DB7D17-0CD9-4750-9148-3CE7BD05F55F}"/>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127524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393504-376E-45E4-AC38-B6B352913BA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84BF577-8F58-44BF-B7EA-BE55E3895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9B1E8DC-34CC-4E75-B9D9-5414FE872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2AB2372-E9C3-4C59-90F6-E263AF4B541A}"/>
              </a:ext>
            </a:extLst>
          </p:cNvPr>
          <p:cNvSpPr>
            <a:spLocks noGrp="1"/>
          </p:cNvSpPr>
          <p:nvPr>
            <p:ph type="dt" sz="half" idx="10"/>
          </p:nvPr>
        </p:nvSpPr>
        <p:spPr/>
        <p:txBody>
          <a:bodyPr/>
          <a:lstStyle/>
          <a:p>
            <a:fld id="{DFB0E045-48D7-44D5-A25B-0FAF1FA75552}" type="datetimeFigureOut">
              <a:rPr lang="ru-RU" smtClean="0"/>
              <a:t>12.02.2021</a:t>
            </a:fld>
            <a:endParaRPr lang="ru-RU"/>
          </a:p>
        </p:txBody>
      </p:sp>
      <p:sp>
        <p:nvSpPr>
          <p:cNvPr id="6" name="Нижний колонтитул 5">
            <a:extLst>
              <a:ext uri="{FF2B5EF4-FFF2-40B4-BE49-F238E27FC236}">
                <a16:creationId xmlns:a16="http://schemas.microsoft.com/office/drawing/2014/main" id="{C2136FE7-3D3F-4F7F-8E25-F5A419C38F5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334A257-AC7C-43DE-9E13-B494E7249493}"/>
              </a:ext>
            </a:extLst>
          </p:cNvPr>
          <p:cNvSpPr>
            <a:spLocks noGrp="1"/>
          </p:cNvSpPr>
          <p:nvPr>
            <p:ph type="sldNum" sz="quarter" idx="12"/>
          </p:nvPr>
        </p:nvSpPr>
        <p:spPr/>
        <p:txBody>
          <a:bodyPr/>
          <a:lstStyle/>
          <a:p>
            <a:fld id="{A4199E55-C2E5-4309-8120-D541FC67C086}" type="slidenum">
              <a:rPr lang="ru-RU" smtClean="0"/>
              <a:t>‹#›</a:t>
            </a:fld>
            <a:endParaRPr lang="ru-RU"/>
          </a:p>
        </p:txBody>
      </p:sp>
    </p:spTree>
    <p:extLst>
      <p:ext uri="{BB962C8B-B14F-4D97-AF65-F5344CB8AC3E}">
        <p14:creationId xmlns:p14="http://schemas.microsoft.com/office/powerpoint/2010/main" val="245275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30A143-99A6-4C39-A803-A1C6E54544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51F491F-7671-4D55-B1D5-D6E0B6864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A66849C-4161-40B1-A7F6-DA5BDD7F67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0E045-48D7-44D5-A25B-0FAF1FA75552}" type="datetimeFigureOut">
              <a:rPr lang="ru-RU" smtClean="0"/>
              <a:t>12.02.2021</a:t>
            </a:fld>
            <a:endParaRPr lang="ru-RU"/>
          </a:p>
        </p:txBody>
      </p:sp>
      <p:sp>
        <p:nvSpPr>
          <p:cNvPr id="5" name="Нижний колонтитул 4">
            <a:extLst>
              <a:ext uri="{FF2B5EF4-FFF2-40B4-BE49-F238E27FC236}">
                <a16:creationId xmlns:a16="http://schemas.microsoft.com/office/drawing/2014/main" id="{E2211A9E-5BDE-403E-ADCA-AE810F0ECE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BD7BD04-252A-4768-9446-964157CAD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99E55-C2E5-4309-8120-D541FC67C086}" type="slidenum">
              <a:rPr lang="ru-RU" smtClean="0"/>
              <a:t>‹#›</a:t>
            </a:fld>
            <a:endParaRPr lang="ru-RU"/>
          </a:p>
        </p:txBody>
      </p:sp>
    </p:spTree>
    <p:extLst>
      <p:ext uri="{BB962C8B-B14F-4D97-AF65-F5344CB8AC3E}">
        <p14:creationId xmlns:p14="http://schemas.microsoft.com/office/powerpoint/2010/main" val="1977169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8F7BB1F-70C4-4E85-B927-D32276DD6D3D}"/>
              </a:ext>
            </a:extLst>
          </p:cNvPr>
          <p:cNvPicPr>
            <a:picLocks noChangeAspect="1"/>
          </p:cNvPicPr>
          <p:nvPr/>
        </p:nvPicPr>
        <p:blipFill>
          <a:blip r:embed="rId2"/>
          <a:stretch>
            <a:fillRect/>
          </a:stretch>
        </p:blipFill>
        <p:spPr>
          <a:xfrm>
            <a:off x="0" y="0"/>
            <a:ext cx="12369339" cy="6884025"/>
          </a:xfrm>
          <a:prstGeom prst="rect">
            <a:avLst/>
          </a:prstGeom>
        </p:spPr>
      </p:pic>
      <p:sp>
        <p:nvSpPr>
          <p:cNvPr id="3" name="Прямоугольник 2">
            <a:extLst>
              <a:ext uri="{FF2B5EF4-FFF2-40B4-BE49-F238E27FC236}">
                <a16:creationId xmlns:a16="http://schemas.microsoft.com/office/drawing/2014/main" id="{E5B42C07-6728-4C49-ADFE-8E73AF18D8B8}"/>
              </a:ext>
            </a:extLst>
          </p:cNvPr>
          <p:cNvSpPr/>
          <p:nvPr/>
        </p:nvSpPr>
        <p:spPr>
          <a:xfrm>
            <a:off x="-177340" y="1720840"/>
            <a:ext cx="8589819" cy="5509200"/>
          </a:xfrm>
          <a:prstGeom prst="rect">
            <a:avLst/>
          </a:prstGeom>
          <a:noFill/>
        </p:spPr>
        <p:txBody>
          <a:bodyPr wrap="square" lIns="91440" tIns="45720" rIns="91440" bIns="45720">
            <a:spAutoFit/>
          </a:bodyPr>
          <a:lstStyle/>
          <a:p>
            <a:pPr algn="ctr"/>
            <a:r>
              <a:rPr lang="ru-RU" sz="3200" b="1" i="1" dirty="0">
                <a:ln w="0"/>
                <a:solidFill>
                  <a:srgbClr val="002060"/>
                </a:solidFill>
                <a:latin typeface="+mj-lt"/>
                <a:cs typeface="Times New Roman" panose="02020603050405020304" pitchFamily="18" charset="0"/>
              </a:rPr>
              <a:t>ПРЕЗЕНТАЦИЯ</a:t>
            </a:r>
          </a:p>
          <a:p>
            <a:pPr algn="ctr"/>
            <a:r>
              <a:rPr lang="ru-RU" sz="3200" b="1" i="1" dirty="0">
                <a:ln w="0"/>
                <a:solidFill>
                  <a:srgbClr val="002060"/>
                </a:solidFill>
                <a:latin typeface="+mj-lt"/>
                <a:cs typeface="Times New Roman" panose="02020603050405020304" pitchFamily="18" charset="0"/>
              </a:rPr>
              <a:t> ОПЫТА РАБОТЫ ВОСПИТАТЕЛЯ</a:t>
            </a:r>
          </a:p>
          <a:p>
            <a:pPr algn="ctr"/>
            <a:r>
              <a:rPr lang="ru-RU" sz="3200" i="1" dirty="0">
                <a:ln w="0"/>
                <a:solidFill>
                  <a:srgbClr val="002060"/>
                </a:solidFill>
                <a:latin typeface="Times New Roman" panose="02020603050405020304" pitchFamily="18" charset="0"/>
                <a:cs typeface="Times New Roman" panose="02020603050405020304" pitchFamily="18" charset="0"/>
              </a:rPr>
              <a:t>муниципального бюджетного дошкольного образовательного учреждения комбинированного вида детского сада  №26 «Светлячок»</a:t>
            </a:r>
          </a:p>
          <a:p>
            <a:pPr algn="ctr"/>
            <a:r>
              <a:rPr lang="ru-RU" sz="3200" i="1" dirty="0" err="1">
                <a:ln w="0"/>
                <a:solidFill>
                  <a:srgbClr val="002060"/>
                </a:solidFill>
                <a:latin typeface="Times New Roman" panose="02020603050405020304" pitchFamily="18" charset="0"/>
                <a:cs typeface="Times New Roman" panose="02020603050405020304" pitchFamily="18" charset="0"/>
              </a:rPr>
              <a:t>Еловиковой</a:t>
            </a:r>
            <a:r>
              <a:rPr lang="ru-RU" sz="3200" i="1" dirty="0">
                <a:ln w="0"/>
                <a:solidFill>
                  <a:srgbClr val="002060"/>
                </a:solidFill>
                <a:latin typeface="Times New Roman" panose="02020603050405020304" pitchFamily="18" charset="0"/>
                <a:cs typeface="Times New Roman" panose="02020603050405020304" pitchFamily="18" charset="0"/>
              </a:rPr>
              <a:t>  Татьяны Александровны</a:t>
            </a:r>
          </a:p>
          <a:p>
            <a:pPr algn="ctr"/>
            <a:endParaRPr lang="ru-RU" sz="3200" dirty="0">
              <a:ln w="0"/>
              <a:solidFill>
                <a:schemeClr val="accent1"/>
              </a:solidFill>
              <a:effectLst>
                <a:outerShdw blurRad="38100" dist="25400" dir="5400000" algn="ctr" rotWithShape="0">
                  <a:srgbClr val="6E747A">
                    <a:alpha val="43000"/>
                  </a:srgbClr>
                </a:outerShdw>
              </a:effectLst>
            </a:endParaRPr>
          </a:p>
          <a:p>
            <a:pPr algn="ctr"/>
            <a:endParaRPr lang="ru-RU" sz="3200" dirty="0">
              <a:ln w="0"/>
              <a:solidFill>
                <a:schemeClr val="accent1"/>
              </a:solidFill>
              <a:effectLst>
                <a:outerShdw blurRad="38100" dist="25400" dir="5400000" algn="ctr" rotWithShape="0">
                  <a:srgbClr val="6E747A">
                    <a:alpha val="43000"/>
                  </a:srgbClr>
                </a:outerShdw>
              </a:effectLst>
            </a:endParaRPr>
          </a:p>
          <a:p>
            <a:pPr algn="ctr"/>
            <a:endParaRPr lang="ru-RU" sz="3200" b="0" cap="none" spc="0" dirty="0">
              <a:ln w="0"/>
              <a:solidFill>
                <a:schemeClr val="accent1"/>
              </a:solidFill>
              <a:effectLst>
                <a:outerShdw blurRad="38100" dist="25400" dir="5400000" algn="ctr" rotWithShape="0">
                  <a:srgbClr val="6E747A">
                    <a:alpha val="43000"/>
                  </a:srgbClr>
                </a:outerShdw>
              </a:effectLst>
            </a:endParaRPr>
          </a:p>
          <a:p>
            <a:pPr algn="ctr"/>
            <a:endParaRPr lang="ru-RU" sz="3200" dirty="0">
              <a:ln w="0"/>
              <a:solidFill>
                <a:schemeClr val="accent1"/>
              </a:solidFill>
              <a:effectLst>
                <a:outerShdw blurRad="38100" dist="25400" dir="5400000" algn="ctr" rotWithShape="0">
                  <a:srgbClr val="6E747A">
                    <a:alpha val="43000"/>
                  </a:srgbClr>
                </a:outerShdw>
              </a:effectLst>
            </a:endParaRPr>
          </a:p>
        </p:txBody>
      </p:sp>
      <p:sp>
        <p:nvSpPr>
          <p:cNvPr id="4" name="Прямоугольник 3">
            <a:extLst>
              <a:ext uri="{FF2B5EF4-FFF2-40B4-BE49-F238E27FC236}">
                <a16:creationId xmlns:a16="http://schemas.microsoft.com/office/drawing/2014/main" id="{84DA1450-B9B7-4347-99C4-D3EA03C28C19}"/>
              </a:ext>
            </a:extLst>
          </p:cNvPr>
          <p:cNvSpPr/>
          <p:nvPr/>
        </p:nvSpPr>
        <p:spPr>
          <a:xfrm>
            <a:off x="2926080" y="474345"/>
            <a:ext cx="3262285" cy="3416320"/>
          </a:xfrm>
          <a:prstGeom prst="rect">
            <a:avLst/>
          </a:prstGeom>
          <a:noFill/>
        </p:spPr>
        <p:txBody>
          <a:bodyPr wrap="square" lIns="91440" tIns="45720" rIns="91440" bIns="45720">
            <a:spAutoFit/>
          </a:bodyPr>
          <a:lstStyle/>
          <a:p>
            <a:pPr algn="ctr"/>
            <a:endParaRPr lang="ru-RU"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TextBox 5">
            <a:extLst>
              <a:ext uri="{FF2B5EF4-FFF2-40B4-BE49-F238E27FC236}">
                <a16:creationId xmlns:a16="http://schemas.microsoft.com/office/drawing/2014/main" id="{03E86BFD-FF72-4AEC-9046-CDEE46ADAE6C}"/>
              </a:ext>
            </a:extLst>
          </p:cNvPr>
          <p:cNvSpPr txBox="1"/>
          <p:nvPr/>
        </p:nvSpPr>
        <p:spPr>
          <a:xfrm>
            <a:off x="112542" y="189474"/>
            <a:ext cx="11760590" cy="369332"/>
          </a:xfrm>
          <a:prstGeom prst="rect">
            <a:avLst/>
          </a:prstGeom>
          <a:noFill/>
        </p:spPr>
        <p:txBody>
          <a:bodyPr wrap="square">
            <a:spAutoFit/>
          </a:bodyPr>
          <a:lstStyle/>
          <a:p>
            <a:pPr algn="ctr"/>
            <a:endParaRPr lang="ru-RU" dirty="0"/>
          </a:p>
        </p:txBody>
      </p:sp>
    </p:spTree>
    <p:extLst>
      <p:ext uri="{BB962C8B-B14F-4D97-AF65-F5344CB8AC3E}">
        <p14:creationId xmlns:p14="http://schemas.microsoft.com/office/powerpoint/2010/main" val="467617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F68C169-E9D8-4854-8696-CF3DA5A4EA83}"/>
              </a:ext>
            </a:extLst>
          </p:cNvPr>
          <p:cNvPicPr>
            <a:picLocks noChangeAspect="1"/>
          </p:cNvPicPr>
          <p:nvPr/>
        </p:nvPicPr>
        <p:blipFill>
          <a:blip r:embed="rId2"/>
          <a:stretch>
            <a:fillRect/>
          </a:stretch>
        </p:blipFill>
        <p:spPr>
          <a:xfrm>
            <a:off x="0" y="0"/>
            <a:ext cx="12192000" cy="6857999"/>
          </a:xfrm>
          <a:prstGeom prst="rect">
            <a:avLst/>
          </a:prstGeom>
        </p:spPr>
      </p:pic>
      <p:sp>
        <p:nvSpPr>
          <p:cNvPr id="3" name="Прямоугольник 2">
            <a:extLst>
              <a:ext uri="{FF2B5EF4-FFF2-40B4-BE49-F238E27FC236}">
                <a16:creationId xmlns:a16="http://schemas.microsoft.com/office/drawing/2014/main" id="{C6D30EC5-52DD-4E21-8AEF-79631AB1848A}"/>
              </a:ext>
            </a:extLst>
          </p:cNvPr>
          <p:cNvSpPr/>
          <p:nvPr/>
        </p:nvSpPr>
        <p:spPr>
          <a:xfrm flipH="1">
            <a:off x="653142" y="1074056"/>
            <a:ext cx="5921828" cy="2308324"/>
          </a:xfrm>
          <a:prstGeom prst="rect">
            <a:avLst/>
          </a:prstGeom>
          <a:noFill/>
        </p:spPr>
        <p:txBody>
          <a:bodyPr wrap="square" lIns="91440" tIns="45720" rIns="91440" bIns="45720">
            <a:spAutoFit/>
          </a:bodyPr>
          <a:lstStyle/>
          <a:p>
            <a:pPr algn="ctr"/>
            <a:r>
              <a:rPr lang="ru-RU" sz="24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Н</a:t>
            </a:r>
            <a:r>
              <a:rPr lang="ru-RU" sz="24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ачинать работу нужно с самого легкого варианта — «шаги» указательным и средним пальцами</a:t>
            </a:r>
            <a:r>
              <a:rPr lang="ru-RU" sz="24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шагая вперед и назад.</a:t>
            </a:r>
          </a:p>
          <a:p>
            <a:pPr algn="ctr"/>
            <a:endParaRPr lang="ru-RU" sz="24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endParaRPr lang="ru-RU" sz="24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ru-RU" sz="24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ru-RU" b="0" cap="none" spc="0" dirty="0">
              <a:ln w="0"/>
              <a:solidFill>
                <a:srgbClr val="002060"/>
              </a:solidFill>
              <a:effectLst>
                <a:outerShdw blurRad="38100" dist="25400" dir="5400000" algn="ctr" rotWithShape="0">
                  <a:srgbClr val="6E747A">
                    <a:alpha val="43000"/>
                  </a:srgbClr>
                </a:outerShdw>
              </a:effectLst>
            </a:endParaRPr>
          </a:p>
        </p:txBody>
      </p:sp>
      <p:pic>
        <p:nvPicPr>
          <p:cNvPr id="7" name="Рисунок 6">
            <a:extLst>
              <a:ext uri="{FF2B5EF4-FFF2-40B4-BE49-F238E27FC236}">
                <a16:creationId xmlns:a16="http://schemas.microsoft.com/office/drawing/2014/main" id="{C8CFDE67-1278-4A7A-9A44-64A0BD348EEB}"/>
              </a:ext>
            </a:extLst>
          </p:cNvPr>
          <p:cNvPicPr>
            <a:picLocks noChangeAspect="1"/>
          </p:cNvPicPr>
          <p:nvPr/>
        </p:nvPicPr>
        <p:blipFill>
          <a:blip r:embed="rId3"/>
          <a:stretch>
            <a:fillRect/>
          </a:stretch>
        </p:blipFill>
        <p:spPr>
          <a:xfrm>
            <a:off x="7532915" y="621068"/>
            <a:ext cx="3193143" cy="4593458"/>
          </a:xfrm>
          <a:prstGeom prst="rect">
            <a:avLst/>
          </a:prstGeom>
        </p:spPr>
      </p:pic>
      <p:sp>
        <p:nvSpPr>
          <p:cNvPr id="4" name="Прямоугольник 3">
            <a:extLst>
              <a:ext uri="{FF2B5EF4-FFF2-40B4-BE49-F238E27FC236}">
                <a16:creationId xmlns:a16="http://schemas.microsoft.com/office/drawing/2014/main" id="{B55FA98B-5BB1-4C20-80A6-450F6A7119ED}"/>
              </a:ext>
            </a:extLst>
          </p:cNvPr>
          <p:cNvSpPr/>
          <p:nvPr/>
        </p:nvSpPr>
        <p:spPr>
          <a:xfrm flipH="1">
            <a:off x="5442849" y="5183322"/>
            <a:ext cx="5921829" cy="646331"/>
          </a:xfrm>
          <a:prstGeom prst="rect">
            <a:avLst/>
          </a:prstGeom>
          <a:noFill/>
        </p:spPr>
        <p:txBody>
          <a:bodyPr wrap="square" lIns="91440" tIns="45720" rIns="91440" bIns="45720">
            <a:spAutoFit/>
          </a:bodyPr>
          <a:lstStyle/>
          <a:p>
            <a:pPr algn="ctr"/>
            <a:r>
              <a:rPr lang="ru-RU"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Для дорожки использовались мягкие шарики разного цвета</a:t>
            </a:r>
            <a:endParaRPr lang="ru-RU"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5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70E8276-78F8-4CDF-AADF-0D1CAC9A70C0}"/>
              </a:ext>
            </a:extLst>
          </p:cNvPr>
          <p:cNvPicPr>
            <a:picLocks noChangeAspect="1"/>
          </p:cNvPicPr>
          <p:nvPr/>
        </p:nvPicPr>
        <p:blipFill>
          <a:blip r:embed="rId2"/>
          <a:stretch>
            <a:fillRect/>
          </a:stretch>
        </p:blipFill>
        <p:spPr>
          <a:xfrm>
            <a:off x="-92365" y="0"/>
            <a:ext cx="12192000" cy="6857999"/>
          </a:xfrm>
          <a:prstGeom prst="rect">
            <a:avLst/>
          </a:prstGeom>
        </p:spPr>
      </p:pic>
      <p:pic>
        <p:nvPicPr>
          <p:cNvPr id="3" name="Рисунок 2">
            <a:extLst>
              <a:ext uri="{FF2B5EF4-FFF2-40B4-BE49-F238E27FC236}">
                <a16:creationId xmlns:a16="http://schemas.microsoft.com/office/drawing/2014/main" id="{835337F8-04CA-46BB-880E-860A8D990CEA}"/>
              </a:ext>
            </a:extLst>
          </p:cNvPr>
          <p:cNvPicPr>
            <a:picLocks noChangeAspect="1"/>
          </p:cNvPicPr>
          <p:nvPr/>
        </p:nvPicPr>
        <p:blipFill>
          <a:blip r:embed="rId3"/>
          <a:stretch>
            <a:fillRect/>
          </a:stretch>
        </p:blipFill>
        <p:spPr>
          <a:xfrm>
            <a:off x="7833377" y="568283"/>
            <a:ext cx="2981202" cy="4555260"/>
          </a:xfrm>
          <a:prstGeom prst="rect">
            <a:avLst/>
          </a:prstGeom>
        </p:spPr>
      </p:pic>
      <p:sp>
        <p:nvSpPr>
          <p:cNvPr id="5" name="Прямоугольник 4">
            <a:extLst>
              <a:ext uri="{FF2B5EF4-FFF2-40B4-BE49-F238E27FC236}">
                <a16:creationId xmlns:a16="http://schemas.microsoft.com/office/drawing/2014/main" id="{8C7C9000-8015-4E66-992C-8B79FCA50C5F}"/>
              </a:ext>
            </a:extLst>
          </p:cNvPr>
          <p:cNvSpPr/>
          <p:nvPr/>
        </p:nvSpPr>
        <p:spPr>
          <a:xfrm>
            <a:off x="1012875" y="568283"/>
            <a:ext cx="7019778" cy="3046988"/>
          </a:xfrm>
          <a:prstGeom prst="rect">
            <a:avLst/>
          </a:prstGeom>
          <a:noFill/>
        </p:spPr>
        <p:txBody>
          <a:bodyPr wrap="square" lIns="91440" tIns="45720" rIns="91440" bIns="45720">
            <a:spAutoFit/>
          </a:bodyPr>
          <a:lstStyle/>
          <a:p>
            <a:pPr algn="ctr"/>
            <a:r>
              <a:rPr lang="ru-RU" sz="24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Когда ребенок будет готов «прошагать» дорожку с речевым сопровождением, можно использовать шаги под ритмичные песенки: </a:t>
            </a:r>
          </a:p>
          <a:p>
            <a:pPr algn="ctr"/>
            <a:endParaRPr lang="ru-RU" sz="24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algn="ct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Зашагали ножки – топ – топ – топ!</a:t>
            </a:r>
          </a:p>
          <a:p>
            <a:pPr algn="ctr"/>
            <a:r>
              <a:rPr lang="ru-RU" sz="2400" b="0" i="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Прямо по дорожке – топ - топ – топ!</a:t>
            </a:r>
          </a:p>
          <a:p>
            <a:pPr algn="ct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Ну-ка, веселее – топ – топ – топ!</a:t>
            </a:r>
          </a:p>
          <a:p>
            <a:pPr algn="ctr"/>
            <a:r>
              <a:rPr lang="ru-RU" sz="2400" b="0" i="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Вот как мы умее</a:t>
            </a: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м – топ – топ – топ!</a:t>
            </a:r>
            <a:endParaRPr lang="ru-RU" sz="2400" b="0" i="1"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CE9E78-BF12-4024-90E0-63DE74005191}"/>
              </a:ext>
            </a:extLst>
          </p:cNvPr>
          <p:cNvSpPr txBox="1"/>
          <p:nvPr/>
        </p:nvSpPr>
        <p:spPr>
          <a:xfrm flipH="1">
            <a:off x="5809956" y="5322494"/>
            <a:ext cx="5401993" cy="369332"/>
          </a:xfrm>
          <a:prstGeom prst="rect">
            <a:avLst/>
          </a:prstGeom>
          <a:noFill/>
        </p:spPr>
        <p:txBody>
          <a:bodyPr wrap="square" rtlCol="0">
            <a:spAutoFit/>
          </a:bodyPr>
          <a:lstStyle/>
          <a:p>
            <a:r>
              <a:rPr lang="ru-RU" dirty="0">
                <a:solidFill>
                  <a:srgbClr val="002060"/>
                </a:solidFill>
                <a:latin typeface="Times New Roman" panose="02020603050405020304" pitchFamily="18" charset="0"/>
                <a:cs typeface="Times New Roman" panose="02020603050405020304" pitchFamily="18" charset="0"/>
              </a:rPr>
              <a:t>Для дорожки использовались стеклянные камешки</a:t>
            </a:r>
          </a:p>
        </p:txBody>
      </p:sp>
    </p:spTree>
    <p:extLst>
      <p:ext uri="{BB962C8B-B14F-4D97-AF65-F5344CB8AC3E}">
        <p14:creationId xmlns:p14="http://schemas.microsoft.com/office/powerpoint/2010/main" val="2449721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543C9CA-F0A8-4F0F-AA41-106264D478CC}"/>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9D353C09-9234-442D-81B0-74BD0CE3F012}"/>
              </a:ext>
            </a:extLst>
          </p:cNvPr>
          <p:cNvSpPr txBox="1"/>
          <p:nvPr/>
        </p:nvSpPr>
        <p:spPr>
          <a:xfrm>
            <a:off x="2067951" y="401981"/>
            <a:ext cx="8679766" cy="3539430"/>
          </a:xfrm>
          <a:prstGeom prst="rect">
            <a:avLst/>
          </a:prstGeom>
          <a:noFill/>
        </p:spPr>
        <p:txBody>
          <a:bodyPr wrap="square">
            <a:spAutoFit/>
          </a:bodyPr>
          <a:lstStyle/>
          <a:p>
            <a:pPr algn="just"/>
            <a:r>
              <a:rPr lang="ru-RU" sz="2800" dirty="0">
                <a:solidFill>
                  <a:srgbClr val="002060"/>
                </a:solidFill>
                <a:latin typeface="Times New Roman" panose="02020603050405020304" pitchFamily="18" charset="0"/>
                <a:cs typeface="Times New Roman" panose="02020603050405020304" pitchFamily="18" charset="0"/>
              </a:rPr>
              <a:t>Постепенно вводятся остальные пальчики руки в следующей последовательности: указательный и средний пальчики; указательный и безымянный пальчики; указательный палец и мизинец; большой палец и мизинец; большой и указательный пальчики; большой и средний пальчики; большой и безымянный пальчики; средний и безымянный пальчики; средний палец и мизинец; безымянный и мизинец. </a:t>
            </a:r>
          </a:p>
        </p:txBody>
      </p:sp>
    </p:spTree>
    <p:extLst>
      <p:ext uri="{BB962C8B-B14F-4D97-AF65-F5344CB8AC3E}">
        <p14:creationId xmlns:p14="http://schemas.microsoft.com/office/powerpoint/2010/main" val="1632878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F0DE269-D41A-49A2-A968-DF8C881661C3}"/>
              </a:ext>
            </a:extLst>
          </p:cNvPr>
          <p:cNvPicPr>
            <a:picLocks noChangeAspect="1"/>
          </p:cNvPicPr>
          <p:nvPr/>
        </p:nvPicPr>
        <p:blipFill>
          <a:blip r:embed="rId2"/>
          <a:stretch>
            <a:fillRect/>
          </a:stretch>
        </p:blipFill>
        <p:spPr>
          <a:xfrm>
            <a:off x="0" y="0"/>
            <a:ext cx="12192000" cy="6873241"/>
          </a:xfrm>
          <a:prstGeom prst="rect">
            <a:avLst/>
          </a:prstGeom>
        </p:spPr>
      </p:pic>
      <p:sp>
        <p:nvSpPr>
          <p:cNvPr id="4" name="TextBox 3">
            <a:extLst>
              <a:ext uri="{FF2B5EF4-FFF2-40B4-BE49-F238E27FC236}">
                <a16:creationId xmlns:a16="http://schemas.microsoft.com/office/drawing/2014/main" id="{8E23E37E-397C-44E4-A251-6461F9D7F035}"/>
              </a:ext>
            </a:extLst>
          </p:cNvPr>
          <p:cNvSpPr txBox="1"/>
          <p:nvPr/>
        </p:nvSpPr>
        <p:spPr>
          <a:xfrm>
            <a:off x="3046828" y="2647295"/>
            <a:ext cx="6098344" cy="369332"/>
          </a:xfrm>
          <a:prstGeom prst="rect">
            <a:avLst/>
          </a:prstGeom>
          <a:noFill/>
        </p:spPr>
        <p:txBody>
          <a:bodyPr wrap="square">
            <a:spAutoFit/>
          </a:bodyPr>
          <a:lstStyle/>
          <a:p>
            <a:r>
              <a:rPr lang="ru-RU" dirty="0"/>
              <a:t> </a:t>
            </a:r>
          </a:p>
        </p:txBody>
      </p:sp>
      <p:sp>
        <p:nvSpPr>
          <p:cNvPr id="8" name="Прямоугольник 7">
            <a:extLst>
              <a:ext uri="{FF2B5EF4-FFF2-40B4-BE49-F238E27FC236}">
                <a16:creationId xmlns:a16="http://schemas.microsoft.com/office/drawing/2014/main" id="{6B22A56E-41C0-4917-AC23-9498E98D3993}"/>
              </a:ext>
            </a:extLst>
          </p:cNvPr>
          <p:cNvSpPr/>
          <p:nvPr/>
        </p:nvSpPr>
        <p:spPr>
          <a:xfrm>
            <a:off x="1055078" y="2699578"/>
            <a:ext cx="6949440" cy="1631216"/>
          </a:xfrm>
          <a:prstGeom prst="rect">
            <a:avLst/>
          </a:prstGeom>
          <a:noFill/>
        </p:spPr>
        <p:txBody>
          <a:bodyPr wrap="square" lIns="91440" tIns="45720" rIns="91440" bIns="45720">
            <a:spAutoFit/>
          </a:bodyPr>
          <a:lstStyle/>
          <a:p>
            <a:pPr algn="just"/>
            <a:r>
              <a:rPr lang="ru-RU" sz="20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Зайчик любит полакомиться морковкой. Помоги зайчику собрать её. «Проскачи» пальчиками правой руки, а затем и левой руки по кочкам.  Меняем направление поворачиваем вправо и влево. Можно использовать приставные шаги, шаги через пуговицу</a:t>
            </a:r>
            <a:r>
              <a:rPr lang="ru-RU" sz="2000" dirty="0">
                <a:ln w="0"/>
                <a:solidFill>
                  <a:schemeClr val="accent1"/>
                </a:solidFill>
                <a:effectLst>
                  <a:outerShdw blurRad="38100" dist="25400" dir="5400000" algn="ctr" rotWithShape="0">
                    <a:srgbClr val="6E747A">
                      <a:alpha val="43000"/>
                    </a:srgbClr>
                  </a:outerShdw>
                </a:effectLst>
              </a:rPr>
              <a:t>.                  </a:t>
            </a:r>
          </a:p>
        </p:txBody>
      </p:sp>
      <p:sp>
        <p:nvSpPr>
          <p:cNvPr id="10" name="Прямоугольник 9">
            <a:extLst>
              <a:ext uri="{FF2B5EF4-FFF2-40B4-BE49-F238E27FC236}">
                <a16:creationId xmlns:a16="http://schemas.microsoft.com/office/drawing/2014/main" id="{43F62C97-9135-4F87-865D-A9A92A3B9121}"/>
              </a:ext>
            </a:extLst>
          </p:cNvPr>
          <p:cNvSpPr/>
          <p:nvPr/>
        </p:nvSpPr>
        <p:spPr>
          <a:xfrm>
            <a:off x="703385" y="422031"/>
            <a:ext cx="11043137" cy="2339102"/>
          </a:xfrm>
          <a:prstGeom prst="rect">
            <a:avLst/>
          </a:prstGeom>
          <a:noFill/>
        </p:spPr>
        <p:txBody>
          <a:bodyPr wrap="square" lIns="91440" tIns="45720" rIns="91440" bIns="45720">
            <a:spAutoFit/>
          </a:bodyPr>
          <a:lstStyle/>
          <a:p>
            <a:pPr algn="ctr"/>
            <a:endParaRPr lang="ru-RU" sz="1100" dirty="0">
              <a:ln w="0"/>
              <a:solidFill>
                <a:schemeClr val="accent1"/>
              </a:solidFill>
              <a:effectLst>
                <a:outerShdw blurRad="38100" dist="25400" dir="5400000" algn="ctr" rotWithShape="0">
                  <a:srgbClr val="6E747A">
                    <a:alpha val="43000"/>
                  </a:srgbClr>
                </a:outerShdw>
              </a:effectLst>
            </a:endParaRPr>
          </a:p>
          <a:p>
            <a:pPr algn="ctr"/>
            <a:r>
              <a:rPr lang="ru-RU" sz="28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Шагать по дорожкам можно придумывая сказки, стишки, песенки. </a:t>
            </a:r>
          </a:p>
          <a:p>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Зайчик, зайчик, поскачи</a:t>
            </a:r>
          </a:p>
          <a:p>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И морковку поищи,</a:t>
            </a:r>
          </a:p>
          <a:p>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Поищи </a:t>
            </a:r>
            <a:r>
              <a:rPr lang="ru-RU" sz="2400" i="1"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капустку</a:t>
            </a: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a:p>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Будет очень вкусно!</a:t>
            </a:r>
          </a:p>
          <a:p>
            <a:pPr algn="ctr"/>
            <a:r>
              <a:rPr lang="ru-RU" sz="1100" dirty="0">
                <a:ln w="0"/>
                <a:solidFill>
                  <a:schemeClr val="accent1"/>
                </a:solidFill>
                <a:effectLst>
                  <a:outerShdw blurRad="38100" dist="25400" dir="5400000" algn="ctr" rotWithShape="0">
                    <a:srgbClr val="6E747A">
                      <a:alpha val="43000"/>
                    </a:srgbClr>
                  </a:outerShdw>
                </a:effectLst>
              </a:rPr>
              <a:t> </a:t>
            </a:r>
            <a:endParaRPr lang="ru-RU" sz="1100" b="0" cap="none" spc="0" dirty="0">
              <a:ln w="0"/>
              <a:solidFill>
                <a:schemeClr val="accent1"/>
              </a:solidFill>
              <a:effectLst>
                <a:outerShdw blurRad="38100" dist="25400" dir="5400000" algn="ctr" rotWithShape="0">
                  <a:srgbClr val="6E747A">
                    <a:alpha val="43000"/>
                  </a:srgbClr>
                </a:outerShdw>
              </a:effectLst>
            </a:endParaRPr>
          </a:p>
        </p:txBody>
      </p:sp>
      <p:pic>
        <p:nvPicPr>
          <p:cNvPr id="5" name="Рисунок 4">
            <a:extLst>
              <a:ext uri="{FF2B5EF4-FFF2-40B4-BE49-F238E27FC236}">
                <a16:creationId xmlns:a16="http://schemas.microsoft.com/office/drawing/2014/main" id="{50E3D55A-99D1-45C0-A621-4E37A61C3B32}"/>
              </a:ext>
            </a:extLst>
          </p:cNvPr>
          <p:cNvPicPr>
            <a:picLocks noChangeAspect="1"/>
          </p:cNvPicPr>
          <p:nvPr/>
        </p:nvPicPr>
        <p:blipFill>
          <a:blip r:embed="rId3"/>
          <a:stretch>
            <a:fillRect/>
          </a:stretch>
        </p:blipFill>
        <p:spPr>
          <a:xfrm>
            <a:off x="8004518" y="1012875"/>
            <a:ext cx="3376245" cy="4501660"/>
          </a:xfrm>
          <a:prstGeom prst="rect">
            <a:avLst/>
          </a:prstGeom>
        </p:spPr>
      </p:pic>
    </p:spTree>
    <p:extLst>
      <p:ext uri="{BB962C8B-B14F-4D97-AF65-F5344CB8AC3E}">
        <p14:creationId xmlns:p14="http://schemas.microsoft.com/office/powerpoint/2010/main" val="300636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D613AF2-5ECE-483A-9EFE-ACCD7BCBBE2D}"/>
              </a:ext>
            </a:extLst>
          </p:cNvPr>
          <p:cNvPicPr>
            <a:picLocks noChangeAspect="1"/>
          </p:cNvPicPr>
          <p:nvPr/>
        </p:nvPicPr>
        <p:blipFill>
          <a:blip r:embed="rId3"/>
          <a:stretch>
            <a:fillRect/>
          </a:stretch>
        </p:blipFill>
        <p:spPr>
          <a:xfrm>
            <a:off x="0" y="-200898"/>
            <a:ext cx="12192000" cy="6904154"/>
          </a:xfrm>
          <a:prstGeom prst="rect">
            <a:avLst/>
          </a:prstGeom>
        </p:spPr>
      </p:pic>
      <p:sp>
        <p:nvSpPr>
          <p:cNvPr id="7" name="Прямоугольник 6">
            <a:extLst>
              <a:ext uri="{FF2B5EF4-FFF2-40B4-BE49-F238E27FC236}">
                <a16:creationId xmlns:a16="http://schemas.microsoft.com/office/drawing/2014/main" id="{A54B357E-5852-4754-9210-0A37FC1C910E}"/>
              </a:ext>
            </a:extLst>
          </p:cNvPr>
          <p:cNvSpPr/>
          <p:nvPr/>
        </p:nvSpPr>
        <p:spPr>
          <a:xfrm>
            <a:off x="942535" y="917972"/>
            <a:ext cx="5669280" cy="1631216"/>
          </a:xfrm>
          <a:prstGeom prst="rect">
            <a:avLst/>
          </a:prstGeom>
          <a:noFill/>
        </p:spPr>
        <p:txBody>
          <a:bodyPr wrap="square" lIns="91440" tIns="45720" rIns="91440" bIns="45720">
            <a:spAutoFit/>
          </a:bodyPr>
          <a:lstStyle/>
          <a:p>
            <a:pPr algn="ctr"/>
            <a:r>
              <a:rPr lang="ru-RU" sz="28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Два жучка пошли гулять,</a:t>
            </a:r>
          </a:p>
          <a:p>
            <a:pPr algn="ct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Свои ножки поразмять.</a:t>
            </a:r>
          </a:p>
          <a:p>
            <a:pPr algn="ct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Каждый по своей дорожке:</a:t>
            </a:r>
          </a:p>
          <a:p>
            <a:pPr algn="ctr"/>
            <a:r>
              <a:rPr lang="ru-RU" sz="2400"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Не устали бы их ножки! </a:t>
            </a:r>
          </a:p>
        </p:txBody>
      </p:sp>
      <p:sp>
        <p:nvSpPr>
          <p:cNvPr id="10" name="TextBox 9">
            <a:extLst>
              <a:ext uri="{FF2B5EF4-FFF2-40B4-BE49-F238E27FC236}">
                <a16:creationId xmlns:a16="http://schemas.microsoft.com/office/drawing/2014/main" id="{C46A45CE-4223-4535-AD3B-9ABD3082F36E}"/>
              </a:ext>
            </a:extLst>
          </p:cNvPr>
          <p:cNvSpPr txBox="1"/>
          <p:nvPr/>
        </p:nvSpPr>
        <p:spPr>
          <a:xfrm>
            <a:off x="1392703" y="2549188"/>
            <a:ext cx="6808762" cy="1631216"/>
          </a:xfrm>
          <a:prstGeom prst="rect">
            <a:avLst/>
          </a:prstGeom>
          <a:noFill/>
        </p:spPr>
        <p:txBody>
          <a:bodyPr wrap="square">
            <a:spAutoFit/>
          </a:bodyPr>
          <a:lstStyle/>
          <a:p>
            <a:r>
              <a:rPr lang="ru-RU" sz="2000" dirty="0">
                <a:solidFill>
                  <a:srgbClr val="002060"/>
                </a:solidFill>
                <a:latin typeface="Times New Roman" panose="02020603050405020304" pitchFamily="18" charset="0"/>
                <a:cs typeface="Times New Roman" panose="02020603050405020304" pitchFamily="18" charset="0"/>
              </a:rPr>
              <a:t>«Прошагай» пальчиками правой руки по дорожкам. У каждого пальчика своя дорожка: большой и указательный, указательный и средний, средний и безымянный, безымянный и мизинец, большой и мизинец, большой и безымянный, большой и средний.</a:t>
            </a:r>
          </a:p>
        </p:txBody>
      </p:sp>
      <p:sp>
        <p:nvSpPr>
          <p:cNvPr id="3" name="TextBox 2">
            <a:extLst>
              <a:ext uri="{FF2B5EF4-FFF2-40B4-BE49-F238E27FC236}">
                <a16:creationId xmlns:a16="http://schemas.microsoft.com/office/drawing/2014/main" id="{7A253711-EB05-4C32-826E-09EE5A584D0B}"/>
              </a:ext>
            </a:extLst>
          </p:cNvPr>
          <p:cNvSpPr txBox="1"/>
          <p:nvPr/>
        </p:nvSpPr>
        <p:spPr>
          <a:xfrm>
            <a:off x="942535" y="351692"/>
            <a:ext cx="6611815" cy="523220"/>
          </a:xfrm>
          <a:prstGeom prst="rect">
            <a:avLst/>
          </a:prstGeom>
          <a:noFill/>
        </p:spPr>
        <p:txBody>
          <a:bodyPr wrap="square" rtlCol="0">
            <a:spAutoFit/>
          </a:bodyPr>
          <a:lstStyle/>
          <a:p>
            <a:r>
              <a:rPr lang="ru-RU" dirty="0"/>
              <a:t> </a:t>
            </a:r>
            <a:r>
              <a:rPr lang="ru-RU" sz="2800" dirty="0">
                <a:solidFill>
                  <a:srgbClr val="002060"/>
                </a:solidFill>
                <a:latin typeface="Times New Roman" panose="02020603050405020304" pitchFamily="18" charset="0"/>
                <a:cs typeface="Times New Roman" panose="02020603050405020304" pitchFamily="18" charset="0"/>
              </a:rPr>
              <a:t>«Помоги жучкам пройти по дорожке»</a:t>
            </a:r>
          </a:p>
        </p:txBody>
      </p:sp>
      <p:pic>
        <p:nvPicPr>
          <p:cNvPr id="4" name="Рисунок 3">
            <a:extLst>
              <a:ext uri="{FF2B5EF4-FFF2-40B4-BE49-F238E27FC236}">
                <a16:creationId xmlns:a16="http://schemas.microsoft.com/office/drawing/2014/main" id="{0D63C65B-E01F-456A-94C8-8BFF6F4AF53E}"/>
              </a:ext>
            </a:extLst>
          </p:cNvPr>
          <p:cNvPicPr>
            <a:picLocks noChangeAspect="1"/>
          </p:cNvPicPr>
          <p:nvPr/>
        </p:nvPicPr>
        <p:blipFill>
          <a:blip r:embed="rId4"/>
          <a:stretch>
            <a:fillRect/>
          </a:stretch>
        </p:blipFill>
        <p:spPr>
          <a:xfrm>
            <a:off x="7911319" y="351692"/>
            <a:ext cx="3566161" cy="4754880"/>
          </a:xfrm>
          <a:prstGeom prst="rect">
            <a:avLst/>
          </a:prstGeom>
        </p:spPr>
      </p:pic>
    </p:spTree>
    <p:extLst>
      <p:ext uri="{BB962C8B-B14F-4D97-AF65-F5344CB8AC3E}">
        <p14:creationId xmlns:p14="http://schemas.microsoft.com/office/powerpoint/2010/main" val="1988101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2F41A04-7A40-4236-AE29-6252971EF0F7}"/>
              </a:ext>
            </a:extLst>
          </p:cNvPr>
          <p:cNvPicPr>
            <a:picLocks noChangeAspect="1"/>
          </p:cNvPicPr>
          <p:nvPr/>
        </p:nvPicPr>
        <p:blipFill>
          <a:blip r:embed="rId2"/>
          <a:stretch>
            <a:fillRect/>
          </a:stretch>
        </p:blipFill>
        <p:spPr>
          <a:xfrm>
            <a:off x="0" y="0"/>
            <a:ext cx="12191999" cy="6858000"/>
          </a:xfrm>
          <a:prstGeom prst="rect">
            <a:avLst/>
          </a:prstGeom>
        </p:spPr>
      </p:pic>
      <p:sp>
        <p:nvSpPr>
          <p:cNvPr id="3" name="Прямоугольник 2">
            <a:extLst>
              <a:ext uri="{FF2B5EF4-FFF2-40B4-BE49-F238E27FC236}">
                <a16:creationId xmlns:a16="http://schemas.microsoft.com/office/drawing/2014/main" id="{7B6F34CB-7B4F-4C14-96AA-3645531A5B20}"/>
              </a:ext>
            </a:extLst>
          </p:cNvPr>
          <p:cNvSpPr/>
          <p:nvPr/>
        </p:nvSpPr>
        <p:spPr>
          <a:xfrm>
            <a:off x="2705485" y="2967335"/>
            <a:ext cx="6781023" cy="923330"/>
          </a:xfrm>
          <a:prstGeom prst="rect">
            <a:avLst/>
          </a:prstGeom>
          <a:noFill/>
        </p:spPr>
        <p:txBody>
          <a:bodyPr wrap="none" lIns="91440" tIns="45720" rIns="91440" bIns="45720">
            <a:spAutoFit/>
          </a:bodyPr>
          <a:lstStyle/>
          <a:p>
            <a:pPr algn="ctr"/>
            <a:r>
              <a:rPr lang="ru-RU" sz="5400" dirty="0">
                <a:ln w="0"/>
                <a:solidFill>
                  <a:schemeClr val="accent1"/>
                </a:solidFill>
                <a:effectLst>
                  <a:outerShdw blurRad="38100" dist="25400" dir="5400000" algn="ctr" rotWithShape="0">
                    <a:srgbClr val="6E747A">
                      <a:alpha val="43000"/>
                    </a:srgbClr>
                  </a:outerShdw>
                </a:effectLst>
              </a:rPr>
              <a:t>Спасибо за внимание!</a:t>
            </a:r>
            <a:endParaRPr lang="ru-RU"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1463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32142E4A-22D5-4F7D-A6C7-90ADF6F15C4B}"/>
              </a:ext>
            </a:extLst>
          </p:cNvPr>
          <p:cNvPicPr>
            <a:picLocks noChangeAspect="1"/>
          </p:cNvPicPr>
          <p:nvPr/>
        </p:nvPicPr>
        <p:blipFill>
          <a:blip r:embed="rId2"/>
          <a:stretch>
            <a:fillRect/>
          </a:stretch>
        </p:blipFill>
        <p:spPr>
          <a:xfrm>
            <a:off x="0" y="33987"/>
            <a:ext cx="12192000" cy="6790025"/>
          </a:xfrm>
          <a:prstGeom prst="rect">
            <a:avLst/>
          </a:prstGeom>
        </p:spPr>
      </p:pic>
      <p:sp>
        <p:nvSpPr>
          <p:cNvPr id="8" name="TextBox 7">
            <a:extLst>
              <a:ext uri="{FF2B5EF4-FFF2-40B4-BE49-F238E27FC236}">
                <a16:creationId xmlns:a16="http://schemas.microsoft.com/office/drawing/2014/main" id="{68A77B9F-9505-4EF2-AC9A-1D3F226742CC}"/>
              </a:ext>
            </a:extLst>
          </p:cNvPr>
          <p:cNvSpPr txBox="1"/>
          <p:nvPr/>
        </p:nvSpPr>
        <p:spPr>
          <a:xfrm>
            <a:off x="-309489" y="1758462"/>
            <a:ext cx="9506242" cy="1754326"/>
          </a:xfrm>
          <a:prstGeom prst="rect">
            <a:avLst/>
          </a:prstGeom>
          <a:noFill/>
        </p:spPr>
        <p:txBody>
          <a:bodyPr wrap="square">
            <a:spAutoFit/>
          </a:bodyPr>
          <a:lstStyle/>
          <a:p>
            <a:pPr algn="ctr"/>
            <a:r>
              <a:rPr lang="ru-RU"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Тема:</a:t>
            </a:r>
          </a:p>
          <a:p>
            <a:pPr algn="ctr"/>
            <a:r>
              <a:rPr lang="ru-RU"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речевой активности </a:t>
            </a:r>
          </a:p>
          <a:p>
            <a:pPr algn="ctr"/>
            <a:r>
              <a:rPr lang="ru-RU" sz="3600"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детей раннего  возраста»</a:t>
            </a:r>
          </a:p>
        </p:txBody>
      </p:sp>
    </p:spTree>
    <p:extLst>
      <p:ext uri="{BB962C8B-B14F-4D97-AF65-F5344CB8AC3E}">
        <p14:creationId xmlns:p14="http://schemas.microsoft.com/office/powerpoint/2010/main" val="863344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2DFA1A1-E3AD-410A-A00E-8DFE76E81145}"/>
              </a:ext>
            </a:extLst>
          </p:cNvPr>
          <p:cNvPicPr>
            <a:picLocks noChangeAspect="1"/>
          </p:cNvPicPr>
          <p:nvPr/>
        </p:nvPicPr>
        <p:blipFill>
          <a:blip r:embed="rId2"/>
          <a:stretch>
            <a:fillRect/>
          </a:stretch>
        </p:blipFill>
        <p:spPr>
          <a:xfrm>
            <a:off x="0" y="0"/>
            <a:ext cx="12192000" cy="6858000"/>
          </a:xfrm>
          <a:prstGeom prst="rect">
            <a:avLst/>
          </a:prstGeom>
        </p:spPr>
      </p:pic>
      <p:sp>
        <p:nvSpPr>
          <p:cNvPr id="4" name="Прямоугольник 3">
            <a:extLst>
              <a:ext uri="{FF2B5EF4-FFF2-40B4-BE49-F238E27FC236}">
                <a16:creationId xmlns:a16="http://schemas.microsoft.com/office/drawing/2014/main" id="{F00AB5A2-61D5-448A-BC56-A921B5C30049}"/>
              </a:ext>
            </a:extLst>
          </p:cNvPr>
          <p:cNvSpPr/>
          <p:nvPr/>
        </p:nvSpPr>
        <p:spPr>
          <a:xfrm flipH="1">
            <a:off x="1463040" y="534573"/>
            <a:ext cx="9608232" cy="3539430"/>
          </a:xfrm>
          <a:prstGeom prst="rect">
            <a:avLst/>
          </a:prstGeom>
          <a:noFill/>
        </p:spPr>
        <p:txBody>
          <a:bodyPr wrap="square" lIns="91440" tIns="45720" rIns="91440" bIns="45720">
            <a:spAutoFit/>
          </a:bodyPr>
          <a:lstStyle/>
          <a:p>
            <a:pPr algn="just"/>
            <a:r>
              <a:rPr lang="ru-RU" sz="2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ru-RU" sz="28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В возрасте от 2 до 3 лет происходит значительный скачок в развитии речи, внимания.</a:t>
            </a:r>
          </a:p>
          <a:p>
            <a:pPr algn="just"/>
            <a:r>
              <a:rPr lang="ru-RU" sz="28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Дети, не получившие в раннем возрасте соответствующее речевое развитие, заметно отстают в общем развитии, так как речь является  показателем достижений. С помощью речи ребенок показывает свое знание или незнание, умение или неумение, согласие или отрицание происходящего, выражает свое отношение к происходящему.</a:t>
            </a:r>
            <a:endParaRPr lang="ru-RU" sz="28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345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82B2918-E349-4B41-BCC1-9E6816A5691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2EBB75A-95EA-43D2-B60B-C23E4BD31AA9}"/>
              </a:ext>
            </a:extLst>
          </p:cNvPr>
          <p:cNvSpPr txBox="1"/>
          <p:nvPr/>
        </p:nvSpPr>
        <p:spPr>
          <a:xfrm>
            <a:off x="919089" y="464234"/>
            <a:ext cx="10353821" cy="4893647"/>
          </a:xfrm>
          <a:prstGeom prst="rect">
            <a:avLst/>
          </a:prstGeom>
          <a:noFill/>
        </p:spPr>
        <p:txBody>
          <a:bodyPr wrap="square">
            <a:spAutoFit/>
          </a:bodyPr>
          <a:lstStyle/>
          <a:p>
            <a:pPr algn="just"/>
            <a:r>
              <a:rPr lang="ru-RU"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Мы все знаем, что существует связь между моторикой рук и развитием речи. Дети, у которых лучше развиты мелкие движения рук, имеют более развитый мозг, особенно те его отделы, которые отвечают за речь. Иначе говоря, чем лучше развиты пальчики малыша, тем проще ему будет осваивать речь. Конечно, для наилучшего развития речи ребёнка нужен комплексный подход (с ребенком нужно разговаривать, читать, учить отвечать на вопросы, рассматривать с ним картинки и так далее). Я же хочу остановиться на развитии мелкой моторики рук. Сюда можно отнести различные виды деятельности: пальчиковые игры; игры с мелкими предметами; игры, где требуется что-то брать или вытаскивать, сжимать-разжимать, выливать - наливать, насыпать-высыпать, проталкивать в отверстия и т. д.; рисование карандашом (фломастером, кистью) ; застёгивание и расстегивание молний, пуговиц; одевание и раздевание игрушек.</a:t>
            </a:r>
          </a:p>
        </p:txBody>
      </p:sp>
    </p:spTree>
    <p:extLst>
      <p:ext uri="{BB962C8B-B14F-4D97-AF65-F5344CB8AC3E}">
        <p14:creationId xmlns:p14="http://schemas.microsoft.com/office/powerpoint/2010/main" val="3256466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DC2C061-060D-4078-AD36-3A0E340AFCBB}"/>
              </a:ext>
            </a:extLst>
          </p:cNvPr>
          <p:cNvPicPr>
            <a:picLocks noChangeAspect="1"/>
          </p:cNvPicPr>
          <p:nvPr/>
        </p:nvPicPr>
        <p:blipFill>
          <a:blip r:embed="rId2"/>
          <a:stretch>
            <a:fillRect/>
          </a:stretch>
        </p:blipFill>
        <p:spPr>
          <a:xfrm>
            <a:off x="0" y="0"/>
            <a:ext cx="12192000" cy="6956474"/>
          </a:xfrm>
          <a:prstGeom prst="rect">
            <a:avLst/>
          </a:prstGeom>
        </p:spPr>
      </p:pic>
      <p:sp>
        <p:nvSpPr>
          <p:cNvPr id="4" name="Прямоугольник 3">
            <a:extLst>
              <a:ext uri="{FF2B5EF4-FFF2-40B4-BE49-F238E27FC236}">
                <a16:creationId xmlns:a16="http://schemas.microsoft.com/office/drawing/2014/main" id="{45A1E0E0-3B2C-4009-8384-A61E4B6DED02}"/>
              </a:ext>
            </a:extLst>
          </p:cNvPr>
          <p:cNvSpPr/>
          <p:nvPr/>
        </p:nvSpPr>
        <p:spPr>
          <a:xfrm>
            <a:off x="2327212" y="1111348"/>
            <a:ext cx="7857797" cy="3477875"/>
          </a:xfrm>
          <a:prstGeom prst="rect">
            <a:avLst/>
          </a:prstGeom>
          <a:noFill/>
        </p:spPr>
        <p:txBody>
          <a:bodyPr wrap="square" lIns="91440" tIns="45720" rIns="91440" bIns="45720">
            <a:spAutoFit/>
          </a:bodyPr>
          <a:lstStyle/>
          <a:p>
            <a:pPr algn="ctr"/>
            <a:r>
              <a:rPr lang="ru-RU" sz="44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Предлагаю вашему вниманию сенсорные дорожки, которые я использую в своей работе по развитию мелкой моторики у детей раннего возраста  </a:t>
            </a:r>
          </a:p>
        </p:txBody>
      </p:sp>
    </p:spTree>
    <p:extLst>
      <p:ext uri="{BB962C8B-B14F-4D97-AF65-F5344CB8AC3E}">
        <p14:creationId xmlns:p14="http://schemas.microsoft.com/office/powerpoint/2010/main" val="841640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322CAC1-B9CD-43AA-B000-216BE119E782}"/>
              </a:ext>
            </a:extLst>
          </p:cNvPr>
          <p:cNvPicPr>
            <a:picLocks noChangeAspect="1"/>
          </p:cNvPicPr>
          <p:nvPr/>
        </p:nvPicPr>
        <p:blipFill>
          <a:blip r:embed="rId2"/>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8D909557-0B0F-4598-9600-AE771B8D0F55}"/>
              </a:ext>
            </a:extLst>
          </p:cNvPr>
          <p:cNvSpPr txBox="1"/>
          <p:nvPr/>
        </p:nvSpPr>
        <p:spPr>
          <a:xfrm>
            <a:off x="970670" y="604912"/>
            <a:ext cx="10564837" cy="4832092"/>
          </a:xfrm>
          <a:prstGeom prst="rect">
            <a:avLst/>
          </a:prstGeom>
          <a:noFill/>
        </p:spPr>
        <p:txBody>
          <a:bodyPr wrap="square">
            <a:spAutoFit/>
          </a:bodyPr>
          <a:lstStyle/>
          <a:p>
            <a:pPr algn="just"/>
            <a:r>
              <a:rPr lang="ru-RU" sz="2800" dirty="0">
                <a:solidFill>
                  <a:srgbClr val="002060"/>
                </a:solidFill>
                <a:latin typeface="Times New Roman" panose="02020603050405020304" pitchFamily="18" charset="0"/>
                <a:cs typeface="Times New Roman" panose="02020603050405020304" pitchFamily="18" charset="0"/>
              </a:rPr>
              <a:t>Сенсорные дорожки для пальчиков сделаны из фетра и различных по фактуре материалов: пуговиц, гладких и фактурных, шнура, стеклянных камушков, проволока </a:t>
            </a:r>
            <a:r>
              <a:rPr lang="ru-RU" sz="2800" dirty="0" err="1">
                <a:solidFill>
                  <a:srgbClr val="002060"/>
                </a:solidFill>
                <a:latin typeface="Times New Roman" panose="02020603050405020304" pitchFamily="18" charset="0"/>
                <a:cs typeface="Times New Roman" panose="02020603050405020304" pitchFamily="18" charset="0"/>
              </a:rPr>
              <a:t>шенил</a:t>
            </a:r>
            <a:r>
              <a:rPr lang="ru-RU" sz="2800" dirty="0">
                <a:solidFill>
                  <a:srgbClr val="002060"/>
                </a:solidFill>
                <a:latin typeface="Times New Roman" panose="02020603050405020304" pitchFamily="18" charset="0"/>
                <a:cs typeface="Times New Roman" panose="02020603050405020304" pitchFamily="18" charset="0"/>
              </a:rPr>
              <a:t>, пуговиц, деревяных бусин и т.п. Сенсорные дорожки используются для одновременной работы правой и левой рукой, а так же поочередно. </a:t>
            </a:r>
          </a:p>
          <a:p>
            <a:pPr algn="just"/>
            <a:r>
              <a:rPr lang="ru-RU" sz="2800" dirty="0">
                <a:solidFill>
                  <a:srgbClr val="002060"/>
                </a:solidFill>
                <a:latin typeface="Times New Roman" panose="02020603050405020304" pitchFamily="18" charset="0"/>
                <a:cs typeface="Times New Roman" panose="02020603050405020304" pitchFamily="18" charset="0"/>
              </a:rPr>
              <a:t>Сенсорные дорожки позволяют использовать «пальчиковые шаги» (</a:t>
            </a:r>
            <a:r>
              <a:rPr lang="ru-RU" sz="2800" dirty="0" err="1">
                <a:solidFill>
                  <a:srgbClr val="002060"/>
                </a:solidFill>
                <a:latin typeface="Times New Roman" panose="02020603050405020304" pitchFamily="18" charset="0"/>
                <a:cs typeface="Times New Roman" panose="02020603050405020304" pitchFamily="18" charset="0"/>
              </a:rPr>
              <a:t>логоритмику</a:t>
            </a:r>
            <a:r>
              <a:rPr lang="ru-RU" sz="2800" dirty="0">
                <a:solidFill>
                  <a:srgbClr val="002060"/>
                </a:solidFill>
                <a:latin typeface="Times New Roman" panose="02020603050405020304" pitchFamily="18" charset="0"/>
                <a:cs typeface="Times New Roman" panose="02020603050405020304" pitchFamily="18" charset="0"/>
              </a:rPr>
              <a:t>). «Пальчиковые шаги» — это упражнения, направленные на развитие координации движений кистей и пальцев рук. Они интересны не только своим содержанием, но и возможностью экспериментировать, фантазировать, придумывать новые варианты работы.</a:t>
            </a:r>
          </a:p>
        </p:txBody>
      </p:sp>
    </p:spTree>
    <p:extLst>
      <p:ext uri="{BB962C8B-B14F-4D97-AF65-F5344CB8AC3E}">
        <p14:creationId xmlns:p14="http://schemas.microsoft.com/office/powerpoint/2010/main" val="210159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1CB09B4-03E5-4E00-A820-434D62720FD6}"/>
              </a:ext>
            </a:extLst>
          </p:cNvPr>
          <p:cNvPicPr>
            <a:picLocks noChangeAspect="1"/>
          </p:cNvPicPr>
          <p:nvPr/>
        </p:nvPicPr>
        <p:blipFill>
          <a:blip r:embed="rId2"/>
          <a:stretch>
            <a:fillRect/>
          </a:stretch>
        </p:blipFill>
        <p:spPr>
          <a:xfrm>
            <a:off x="1" y="0"/>
            <a:ext cx="12191999" cy="6858000"/>
          </a:xfrm>
          <a:prstGeom prst="rect">
            <a:avLst/>
          </a:prstGeom>
        </p:spPr>
      </p:pic>
      <p:sp>
        <p:nvSpPr>
          <p:cNvPr id="4" name="TextBox 3">
            <a:extLst>
              <a:ext uri="{FF2B5EF4-FFF2-40B4-BE49-F238E27FC236}">
                <a16:creationId xmlns:a16="http://schemas.microsoft.com/office/drawing/2014/main" id="{CED978E2-C021-4E16-B0F7-5EC1F5D0A12B}"/>
              </a:ext>
            </a:extLst>
          </p:cNvPr>
          <p:cNvSpPr txBox="1"/>
          <p:nvPr/>
        </p:nvSpPr>
        <p:spPr>
          <a:xfrm>
            <a:off x="2037471" y="335845"/>
            <a:ext cx="8117058" cy="5386090"/>
          </a:xfrm>
          <a:prstGeom prst="rect">
            <a:avLst/>
          </a:prstGeom>
          <a:noFill/>
        </p:spPr>
        <p:txBody>
          <a:bodyPr wrap="square">
            <a:spAutoFit/>
          </a:bodyPr>
          <a:lstStyle/>
          <a:p>
            <a:pPr algn="just"/>
            <a:r>
              <a:rPr lang="ru-RU" sz="2800" dirty="0">
                <a:solidFill>
                  <a:srgbClr val="002060"/>
                </a:solidFill>
                <a:latin typeface="Times New Roman" panose="02020603050405020304" pitchFamily="18" charset="0"/>
                <a:cs typeface="Times New Roman" panose="02020603050405020304" pitchFamily="18" charset="0"/>
              </a:rPr>
              <a:t>Развивая мелкую моторику рук ребенка, решаются сразу несколько задач:</a:t>
            </a:r>
          </a:p>
          <a:p>
            <a:pPr marL="457200" indent="-457200" algn="just">
              <a:buFontTx/>
              <a:buChar char="-"/>
            </a:pPr>
            <a:r>
              <a:rPr lang="ru-RU" sz="2400" dirty="0">
                <a:solidFill>
                  <a:srgbClr val="002060"/>
                </a:solidFill>
                <a:latin typeface="Times New Roman" panose="02020603050405020304" pitchFamily="18" charset="0"/>
                <a:cs typeface="Times New Roman" panose="02020603050405020304" pitchFamily="18" charset="0"/>
              </a:rPr>
              <a:t>формировать умение передвигать пальчики по обозначенным контурам; </a:t>
            </a:r>
            <a:endParaRPr lang="en-US" sz="2400"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ru-RU" sz="2400" dirty="0">
                <a:solidFill>
                  <a:srgbClr val="002060"/>
                </a:solidFill>
                <a:latin typeface="Times New Roman" panose="02020603050405020304" pitchFamily="18" charset="0"/>
                <a:cs typeface="Times New Roman" panose="02020603050405020304" pitchFamily="18" charset="0"/>
              </a:rPr>
              <a:t>психические процессы;</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комбинировать движения пальцев;</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развивать их подвижность и умение передвигать пальцы по заданному маршруту;</a:t>
            </a:r>
            <a:endParaRPr lang="ru-RU" sz="2400" dirty="0">
              <a:latin typeface="Times New Roman" panose="02020603050405020304" pitchFamily="18" charset="0"/>
              <a:cs typeface="Times New Roman" panose="02020603050405020304" pitchFamily="18" charset="0"/>
            </a:endParaRPr>
          </a:p>
          <a:p>
            <a:pPr algn="just"/>
            <a:r>
              <a:rPr lang="ru-RU" sz="2400" dirty="0">
                <a:solidFill>
                  <a:srgbClr val="002060"/>
                </a:solidFill>
                <a:latin typeface="Times New Roman" panose="02020603050405020304" pitchFamily="18" charset="0"/>
                <a:cs typeface="Times New Roman" panose="02020603050405020304" pitchFamily="18" charset="0"/>
              </a:rPr>
              <a:t>- стимуляция развития речи у детей раннего возраста;</a:t>
            </a:r>
          </a:p>
          <a:p>
            <a:pPr algn="just"/>
            <a:r>
              <a:rPr lang="ru-RU" sz="2400" dirty="0">
                <a:solidFill>
                  <a:srgbClr val="002060"/>
                </a:solidFill>
                <a:latin typeface="Times New Roman" panose="02020603050405020304" pitchFamily="18" charset="0"/>
                <a:cs typeface="Times New Roman" panose="02020603050405020304" pitchFamily="18" charset="0"/>
              </a:rPr>
              <a:t>- помощь детям с задержкой в развитии речи;</a:t>
            </a:r>
          </a:p>
          <a:p>
            <a:pPr algn="just"/>
            <a:r>
              <a:rPr lang="ru-RU" sz="2400" dirty="0">
                <a:solidFill>
                  <a:srgbClr val="002060"/>
                </a:solidFill>
                <a:latin typeface="Times New Roman" panose="02020603050405020304" pitchFamily="18" charset="0"/>
                <a:cs typeface="Times New Roman" panose="02020603050405020304" pitchFamily="18" charset="0"/>
              </a:rPr>
              <a:t>- подготовка руки к письму у старших дошкольников;</a:t>
            </a:r>
          </a:p>
          <a:p>
            <a:pPr algn="just"/>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dirty="0">
                <a:solidFill>
                  <a:srgbClr val="002060"/>
                </a:solidFill>
                <a:latin typeface="Times New Roman" panose="02020603050405020304" pitchFamily="18" charset="0"/>
                <a:cs typeface="Times New Roman" panose="02020603050405020304" pitchFamily="18" charset="0"/>
              </a:rPr>
              <a:t>- тренировка внимания, пространственного мышления;</a:t>
            </a:r>
          </a:p>
          <a:p>
            <a:pPr algn="just"/>
            <a:r>
              <a:rPr lang="ru-RU" sz="2400" dirty="0">
                <a:solidFill>
                  <a:srgbClr val="002060"/>
                </a:solidFill>
                <a:latin typeface="Times New Roman" panose="02020603050405020304" pitchFamily="18" charset="0"/>
                <a:cs typeface="Times New Roman" panose="02020603050405020304" pitchFamily="18" charset="0"/>
              </a:rPr>
              <a:t>- воспитание эмоциональной выразительности.</a:t>
            </a:r>
          </a:p>
        </p:txBody>
      </p:sp>
    </p:spTree>
    <p:extLst>
      <p:ext uri="{BB962C8B-B14F-4D97-AF65-F5344CB8AC3E}">
        <p14:creationId xmlns:p14="http://schemas.microsoft.com/office/powerpoint/2010/main" val="8759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23CF26A-B02D-4FDB-AD92-238C03F52FE6}"/>
              </a:ext>
            </a:extLst>
          </p:cNvPr>
          <p:cNvPicPr>
            <a:picLocks noChangeAspect="1"/>
          </p:cNvPicPr>
          <p:nvPr/>
        </p:nvPicPr>
        <p:blipFill>
          <a:blip r:embed="rId2"/>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2E868A98-719C-437F-B563-CFF00B727F76}"/>
              </a:ext>
            </a:extLst>
          </p:cNvPr>
          <p:cNvSpPr txBox="1"/>
          <p:nvPr/>
        </p:nvSpPr>
        <p:spPr>
          <a:xfrm>
            <a:off x="731521" y="1786597"/>
            <a:ext cx="6668086" cy="6555641"/>
          </a:xfrm>
          <a:prstGeom prst="rect">
            <a:avLst/>
          </a:prstGeom>
          <a:noFill/>
        </p:spPr>
        <p:txBody>
          <a:bodyPr wrap="square">
            <a:spAutoFit/>
          </a:bodyPr>
          <a:lstStyle/>
          <a:p>
            <a:pPr algn="ctr"/>
            <a:r>
              <a:rPr lang="ru-RU" sz="2800" dirty="0">
                <a:solidFill>
                  <a:srgbClr val="002060"/>
                </a:solidFill>
                <a:latin typeface="Times New Roman" panose="02020603050405020304" pitchFamily="18" charset="0"/>
                <a:cs typeface="Times New Roman" panose="02020603050405020304" pitchFamily="18" charset="0"/>
              </a:rPr>
              <a:t>Перед началом работы малыш может просто проводить пальчиками по дорожкам, прямо по дорожке, вверх и вниз.</a:t>
            </a:r>
          </a:p>
          <a:p>
            <a:pPr algn="ctr"/>
            <a:endParaRPr lang="ru-RU" sz="2800" dirty="0">
              <a:solidFill>
                <a:srgbClr val="002060"/>
              </a:solidFill>
              <a:latin typeface="Times New Roman" panose="02020603050405020304" pitchFamily="18" charset="0"/>
              <a:cs typeface="Times New Roman" panose="02020603050405020304" pitchFamily="18" charset="0"/>
            </a:endParaRPr>
          </a:p>
          <a:p>
            <a:pPr algn="ctr"/>
            <a:r>
              <a:rPr lang="ru-RU" sz="2800" dirty="0">
                <a:solidFill>
                  <a:srgbClr val="002060"/>
                </a:solidFill>
                <a:latin typeface="Times New Roman" panose="02020603050405020304" pitchFamily="18" charset="0"/>
                <a:cs typeface="Times New Roman" panose="02020603050405020304" pitchFamily="18" charset="0"/>
              </a:rPr>
              <a:t>                      </a:t>
            </a:r>
            <a:endParaRPr lang="en-US" sz="2000" dirty="0">
              <a:solidFill>
                <a:srgbClr val="0070C0"/>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a:t>
            </a:r>
          </a:p>
          <a:p>
            <a:endParaRPr lang="ru-RU" dirty="0"/>
          </a:p>
          <a:p>
            <a:endParaRPr lang="ru-RU" dirty="0"/>
          </a:p>
        </p:txBody>
      </p:sp>
      <p:pic>
        <p:nvPicPr>
          <p:cNvPr id="3" name="Рисунок 2">
            <a:extLst>
              <a:ext uri="{FF2B5EF4-FFF2-40B4-BE49-F238E27FC236}">
                <a16:creationId xmlns:a16="http://schemas.microsoft.com/office/drawing/2014/main" id="{9470C2BE-FEBC-4518-8AA8-80495EB03ED6}"/>
              </a:ext>
            </a:extLst>
          </p:cNvPr>
          <p:cNvPicPr>
            <a:picLocks noChangeAspect="1"/>
          </p:cNvPicPr>
          <p:nvPr/>
        </p:nvPicPr>
        <p:blipFill>
          <a:blip r:embed="rId3"/>
          <a:stretch>
            <a:fillRect/>
          </a:stretch>
        </p:blipFill>
        <p:spPr>
          <a:xfrm>
            <a:off x="7719646" y="973900"/>
            <a:ext cx="3108961" cy="4198240"/>
          </a:xfrm>
          <a:prstGeom prst="rect">
            <a:avLst/>
          </a:prstGeom>
        </p:spPr>
      </p:pic>
      <p:sp>
        <p:nvSpPr>
          <p:cNvPr id="8" name="TextBox 7">
            <a:extLst>
              <a:ext uri="{FF2B5EF4-FFF2-40B4-BE49-F238E27FC236}">
                <a16:creationId xmlns:a16="http://schemas.microsoft.com/office/drawing/2014/main" id="{4FF2FDBA-D66D-469F-8719-16F896BB12CE}"/>
              </a:ext>
            </a:extLst>
          </p:cNvPr>
          <p:cNvSpPr txBox="1"/>
          <p:nvPr/>
        </p:nvSpPr>
        <p:spPr>
          <a:xfrm>
            <a:off x="731521" y="520504"/>
            <a:ext cx="10097086" cy="584775"/>
          </a:xfrm>
          <a:prstGeom prst="rect">
            <a:avLst/>
          </a:prstGeom>
          <a:noFill/>
        </p:spPr>
        <p:txBody>
          <a:bodyPr wrap="square">
            <a:spAutoFit/>
          </a:bodyPr>
          <a:lstStyle/>
          <a:p>
            <a:pPr algn="ctr"/>
            <a:r>
              <a:rPr lang="ru-RU" sz="3200" dirty="0">
                <a:solidFill>
                  <a:srgbClr val="002060"/>
                </a:solidFill>
                <a:latin typeface="Times New Roman" panose="02020603050405020304" pitchFamily="18" charset="0"/>
                <a:cs typeface="Times New Roman" panose="02020603050405020304" pitchFamily="18" charset="0"/>
              </a:rPr>
              <a:t>Вариант игр с дорожками можно придумать очень много</a:t>
            </a:r>
          </a:p>
        </p:txBody>
      </p:sp>
      <p:sp>
        <p:nvSpPr>
          <p:cNvPr id="13" name="TextBox 12">
            <a:extLst>
              <a:ext uri="{FF2B5EF4-FFF2-40B4-BE49-F238E27FC236}">
                <a16:creationId xmlns:a16="http://schemas.microsoft.com/office/drawing/2014/main" id="{8ACCECBB-2FD5-478E-B3AD-2C20D2081F70}"/>
              </a:ext>
            </a:extLst>
          </p:cNvPr>
          <p:cNvSpPr txBox="1"/>
          <p:nvPr/>
        </p:nvSpPr>
        <p:spPr>
          <a:xfrm>
            <a:off x="6096000" y="5303518"/>
            <a:ext cx="5341034" cy="369332"/>
          </a:xfrm>
          <a:prstGeom prst="rect">
            <a:avLst/>
          </a:prstGeom>
          <a:noFill/>
        </p:spPr>
        <p:txBody>
          <a:bodyPr wrap="square">
            <a:spAutoFit/>
          </a:bodyPr>
          <a:lstStyle/>
          <a:p>
            <a:r>
              <a:rPr lang="ru-RU" dirty="0">
                <a:solidFill>
                  <a:srgbClr val="002060"/>
                </a:solidFill>
                <a:latin typeface="Times New Roman" panose="02020603050405020304" pitchFamily="18" charset="0"/>
                <a:cs typeface="Times New Roman" panose="02020603050405020304" pitchFamily="18" charset="0"/>
              </a:rPr>
              <a:t>Для этой дорожки я использовала проволоку </a:t>
            </a:r>
            <a:r>
              <a:rPr lang="ru-RU" dirty="0" err="1">
                <a:solidFill>
                  <a:srgbClr val="002060"/>
                </a:solidFill>
                <a:latin typeface="Times New Roman" panose="02020603050405020304" pitchFamily="18" charset="0"/>
                <a:cs typeface="Times New Roman" panose="02020603050405020304" pitchFamily="18" charset="0"/>
              </a:rPr>
              <a:t>шенил</a:t>
            </a:r>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410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F0A6CA2-9F89-46E8-B71A-1CF905CABA09}"/>
              </a:ext>
            </a:extLst>
          </p:cNvPr>
          <p:cNvPicPr>
            <a:picLocks noChangeAspect="1"/>
          </p:cNvPicPr>
          <p:nvPr/>
        </p:nvPicPr>
        <p:blipFill>
          <a:blip r:embed="rId2"/>
          <a:stretch>
            <a:fillRect/>
          </a:stretch>
        </p:blipFill>
        <p:spPr>
          <a:xfrm>
            <a:off x="0" y="0"/>
            <a:ext cx="12192000" cy="6857999"/>
          </a:xfrm>
          <a:prstGeom prst="rect">
            <a:avLst/>
          </a:prstGeom>
        </p:spPr>
      </p:pic>
      <p:sp>
        <p:nvSpPr>
          <p:cNvPr id="5" name="Прямоугольник 4">
            <a:extLst>
              <a:ext uri="{FF2B5EF4-FFF2-40B4-BE49-F238E27FC236}">
                <a16:creationId xmlns:a16="http://schemas.microsoft.com/office/drawing/2014/main" id="{0F26DC64-7866-42F0-A1B8-68498A5C2D60}"/>
              </a:ext>
            </a:extLst>
          </p:cNvPr>
          <p:cNvSpPr/>
          <p:nvPr/>
        </p:nvSpPr>
        <p:spPr>
          <a:xfrm>
            <a:off x="407963" y="597896"/>
            <a:ext cx="7019779" cy="954107"/>
          </a:xfrm>
          <a:prstGeom prst="rect">
            <a:avLst/>
          </a:prstGeom>
          <a:noFill/>
        </p:spPr>
        <p:txBody>
          <a:bodyPr wrap="square" lIns="91440" tIns="45720" rIns="91440" bIns="45720">
            <a:spAutoFit/>
          </a:bodyPr>
          <a:lstStyle/>
          <a:p>
            <a:pPr algn="ctr"/>
            <a:r>
              <a:rPr lang="ru-RU" sz="28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«Прокати машинку по дорожке»</a:t>
            </a:r>
          </a:p>
          <a:p>
            <a:pPr algn="ctr"/>
            <a:endParaRPr lang="ru-RU" sz="2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653DCED0-9A96-4089-BC63-587E8526130C}"/>
              </a:ext>
            </a:extLst>
          </p:cNvPr>
          <p:cNvSpPr/>
          <p:nvPr/>
        </p:nvSpPr>
        <p:spPr>
          <a:xfrm>
            <a:off x="942535" y="1364567"/>
            <a:ext cx="6752493" cy="1871002"/>
          </a:xfrm>
          <a:prstGeom prst="rect">
            <a:avLst/>
          </a:prstGeom>
          <a:noFill/>
        </p:spPr>
        <p:txBody>
          <a:bodyPr wrap="square" lIns="91440" tIns="45720" rIns="91440" bIns="45720">
            <a:spAutoFit/>
          </a:bodyPr>
          <a:lstStyle/>
          <a:p>
            <a:pPr algn="ctr"/>
            <a:r>
              <a:rPr lang="ru-RU" sz="28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Провести пальчиками по дорожке вверх и вниз, можно</a:t>
            </a:r>
          </a:p>
          <a:p>
            <a:pPr algn="ctr"/>
            <a:r>
              <a:rPr lang="ru-RU" sz="28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Использовать пальчики обеих рук одновременн</a:t>
            </a:r>
            <a:r>
              <a:rPr lang="ru-RU" sz="28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a:t>
            </a:r>
            <a:endParaRPr lang="ru-RU" sz="28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E2FB4E28-D27F-4D2F-A48B-EB619B46A20B}"/>
              </a:ext>
            </a:extLst>
          </p:cNvPr>
          <p:cNvSpPr/>
          <p:nvPr/>
        </p:nvSpPr>
        <p:spPr>
          <a:xfrm>
            <a:off x="6639950" y="5190979"/>
            <a:ext cx="4332849" cy="707886"/>
          </a:xfrm>
          <a:prstGeom prst="rect">
            <a:avLst/>
          </a:prstGeom>
          <a:noFill/>
        </p:spPr>
        <p:txBody>
          <a:bodyPr wrap="square" lIns="91440" tIns="45720" rIns="91440" bIns="45720">
            <a:spAutoFit/>
          </a:bodyPr>
          <a:lstStyle/>
          <a:p>
            <a:pPr algn="ctr"/>
            <a:r>
              <a:rPr lang="ru-RU" sz="200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Дорожки сделаны из липучки и пуговиц (машинки)</a:t>
            </a:r>
            <a:endParaRPr lang="ru-RU" sz="2000" b="0" cap="none" spc="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1F08E0BC-8CB5-4B26-877A-1C72F1864755}"/>
              </a:ext>
            </a:extLst>
          </p:cNvPr>
          <p:cNvPicPr>
            <a:picLocks noChangeAspect="1"/>
          </p:cNvPicPr>
          <p:nvPr/>
        </p:nvPicPr>
        <p:blipFill>
          <a:blip r:embed="rId3"/>
          <a:stretch>
            <a:fillRect/>
          </a:stretch>
        </p:blipFill>
        <p:spPr>
          <a:xfrm>
            <a:off x="8071414" y="597896"/>
            <a:ext cx="3510985" cy="4681313"/>
          </a:xfrm>
          <a:prstGeom prst="rect">
            <a:avLst/>
          </a:prstGeom>
        </p:spPr>
      </p:pic>
      <p:pic>
        <p:nvPicPr>
          <p:cNvPr id="9" name="Рисунок 8">
            <a:extLst>
              <a:ext uri="{FF2B5EF4-FFF2-40B4-BE49-F238E27FC236}">
                <a16:creationId xmlns:a16="http://schemas.microsoft.com/office/drawing/2014/main" id="{F3538269-D90A-48C1-8A76-875F8B37983E}"/>
              </a:ext>
            </a:extLst>
          </p:cNvPr>
          <p:cNvPicPr>
            <a:picLocks noChangeAspect="1"/>
          </p:cNvPicPr>
          <p:nvPr/>
        </p:nvPicPr>
        <p:blipFill>
          <a:blip r:embed="rId4"/>
          <a:stretch>
            <a:fillRect/>
          </a:stretch>
        </p:blipFill>
        <p:spPr>
          <a:xfrm>
            <a:off x="7255279" y="3321435"/>
            <a:ext cx="1255885" cy="1956986"/>
          </a:xfrm>
          <a:prstGeom prst="rect">
            <a:avLst/>
          </a:prstGeom>
        </p:spPr>
      </p:pic>
    </p:spTree>
    <p:extLst>
      <p:ext uri="{BB962C8B-B14F-4D97-AF65-F5344CB8AC3E}">
        <p14:creationId xmlns:p14="http://schemas.microsoft.com/office/powerpoint/2010/main" val="345364037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TotalTime>
  <Words>821</Words>
  <Application>Microsoft Office PowerPoint</Application>
  <PresentationFormat>Широкоэкранный</PresentationFormat>
  <Paragraphs>74</Paragraphs>
  <Slides>15</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Надежда Майер</dc:creator>
  <cp:lastModifiedBy>Надежда Майер</cp:lastModifiedBy>
  <cp:revision>56</cp:revision>
  <dcterms:created xsi:type="dcterms:W3CDTF">2021-01-30T17:06:13Z</dcterms:created>
  <dcterms:modified xsi:type="dcterms:W3CDTF">2021-02-12T12:46:32Z</dcterms:modified>
</cp:coreProperties>
</file>