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93" r:id="rId3"/>
    <p:sldId id="294" r:id="rId4"/>
    <p:sldId id="304" r:id="rId5"/>
    <p:sldId id="305" r:id="rId6"/>
    <p:sldId id="295" r:id="rId7"/>
    <p:sldId id="296" r:id="rId8"/>
    <p:sldId id="299" r:id="rId9"/>
    <p:sldId id="311" r:id="rId10"/>
    <p:sldId id="303" r:id="rId11"/>
    <p:sldId id="298" r:id="rId12"/>
    <p:sldId id="302" r:id="rId13"/>
    <p:sldId id="286" r:id="rId14"/>
    <p:sldId id="306" r:id="rId15"/>
    <p:sldId id="308" r:id="rId16"/>
    <p:sldId id="309" r:id="rId17"/>
    <p:sldId id="297" r:id="rId18"/>
    <p:sldId id="29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56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702" y="-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16D6-A81E-470D-B1A3-ADBC72031344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A681-A581-4F00-82F7-80C6D4AC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259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16D6-A81E-470D-B1A3-ADBC72031344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A681-A581-4F00-82F7-80C6D4AC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6385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16D6-A81E-470D-B1A3-ADBC72031344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A681-A581-4F00-82F7-80C6D4AC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116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16D6-A81E-470D-B1A3-ADBC72031344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A681-A581-4F00-82F7-80C6D4AC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20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16D6-A81E-470D-B1A3-ADBC72031344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A681-A581-4F00-82F7-80C6D4AC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58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16D6-A81E-470D-B1A3-ADBC72031344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A681-A581-4F00-82F7-80C6D4AC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170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16D6-A81E-470D-B1A3-ADBC72031344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A681-A581-4F00-82F7-80C6D4AC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5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16D6-A81E-470D-B1A3-ADBC72031344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A681-A581-4F00-82F7-80C6D4AC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7997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16D6-A81E-470D-B1A3-ADBC72031344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A681-A581-4F00-82F7-80C6D4AC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382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16D6-A81E-470D-B1A3-ADBC72031344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A681-A581-4F00-82F7-80C6D4AC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640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16D6-A81E-470D-B1A3-ADBC72031344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A681-A581-4F00-82F7-80C6D4AC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526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A16D6-A81E-470D-B1A3-ADBC72031344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BA681-A581-4F00-82F7-80C6D4AC9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359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000" cy="6876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65027" y="1310185"/>
            <a:ext cx="885739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</a:rPr>
              <a:t>Для вас, родители</a:t>
            </a:r>
            <a:r>
              <a:rPr lang="ru-RU" sz="4800" b="1" i="1" dirty="0" smtClean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</a:rPr>
              <a:t>!!!</a:t>
            </a:r>
          </a:p>
          <a:p>
            <a:pPr algn="ctr"/>
            <a:endParaRPr lang="ru-RU" sz="3600" b="1" i="1" dirty="0" smtClean="0">
              <a:solidFill>
                <a:srgbClr val="C00000"/>
              </a:solidFill>
              <a:latin typeface="Bookman Old Style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</a:rPr>
              <a:t>ИНСТРУКЦИЯ </a:t>
            </a:r>
          </a:p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</a:rPr>
              <a:t>о </a:t>
            </a:r>
            <a:r>
              <a:rPr lang="ru-RU" sz="4800" b="1" i="1" dirty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</a:rPr>
              <a:t>безопасном поведении в период Новогодних и Рождественских </a:t>
            </a:r>
            <a:r>
              <a:rPr lang="ru-RU" sz="4800" b="1" i="1" dirty="0" smtClean="0">
                <a:solidFill>
                  <a:srgbClr val="C00000"/>
                </a:solidFill>
                <a:latin typeface="Bookman Old Style" pitchFamily="18" charset="0"/>
                <a:cs typeface="Times New Roman" panose="02020603050405020304" pitchFamily="18" charset="0"/>
              </a:rPr>
              <a:t>каникул</a:t>
            </a:r>
          </a:p>
          <a:p>
            <a:pPr algn="ctr"/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296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8000" cy="687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55343" y="1187356"/>
            <a:ext cx="1034500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2400" b="1" u="sng" spc="-1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400" b="1" u="sng" spc="-1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400" b="1" u="sng" spc="-1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400" b="1" u="sng" spc="-1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u="sng" spc="-1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Будь заметным!</a:t>
            </a:r>
            <a:endParaRPr lang="ru-RU" sz="28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513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темноте легко ошибиться в определении расстояния как до едущего автомобиля, так и до неподвижных предметов. Часто близкие предметы - кажутся далекими, а далекие - близкими.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Очень важно, чтобы на одежде были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световозвращающие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элементы</a:t>
            </a:r>
            <a:endPara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850" algn="just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Свет фар, попавших на них, тут же «вернется» к водителю, </a:t>
            </a:r>
          </a:p>
          <a:p>
            <a:pPr indent="450850" algn="just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он заметит пешехода. Применение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световозвращающих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50850" algn="just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приспособлений снижает тяжесть последствий ДТП на 70%.</a:t>
            </a:r>
          </a:p>
          <a:p>
            <a:pPr indent="450850" algn="just">
              <a:spcAft>
                <a:spcPts val="0"/>
              </a:spcAft>
            </a:pP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891" y="523779"/>
            <a:ext cx="6792008" cy="2186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84560288"/>
      </p:ext>
    </p:extLst>
  </p:cSld>
  <p:clrMapOvr>
    <a:masterClrMapping/>
  </p:clrMapOvr>
  <p:transition spd="slow" advTm="17477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8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6186" y="488327"/>
            <a:ext cx="10597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u="none" strike="noStrike" spc="-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Одного «светлячка» недостаточно.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Световозвращающие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элементы должны располагаться спереди, сзади и с каждого бока. 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11" y="1669024"/>
            <a:ext cx="9152530" cy="417221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616" y="4021616"/>
            <a:ext cx="2836384" cy="2836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30551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743"/>
    </mc:Choice>
    <mc:Fallback>
      <p:transition spd="slow" advTm="1074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4000" cy="687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32" y="696035"/>
            <a:ext cx="7764900" cy="5180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82571777"/>
      </p:ext>
    </p:extLst>
  </p:cSld>
  <p:clrMapOvr>
    <a:masterClrMapping/>
  </p:clrMapOvr>
  <p:transition spd="slow" advTm="4485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82" y="496907"/>
            <a:ext cx="8336872" cy="55696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8487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6853"/>
    </mc:Choice>
    <mc:Fallback>
      <p:transition spd="slow" advTm="1685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7" y="859809"/>
            <a:ext cx="8830100" cy="515885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3687423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933"/>
    </mc:Choice>
    <mc:Fallback>
      <p:transition spd="slow" advTm="793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0878" y="818866"/>
            <a:ext cx="101948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ОСТОРОЖНО: ОДИН ДОМА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каникулы, как правило, дети много времени проводят без присмотра взрослых. Предупреждать детей об опасности – обязанность родителей.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Объясните детям, что никто не может прийти в ваш дом от вашего имени с просьбой отдать какую-то вещь или сумму денег, приютить на ночлег и т.д.</a:t>
            </a: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Внушите своим детям пять «не»: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открывать дверь незнакомым людям;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ходи никуда с незнакомыми людьми, как бы они не уговаривали и чтобы интересное не предлагали;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садись в машину с незнакомыми;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играй на улице с наступлением темноты;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входи в подъезд, лифт с незнакомыми людьми.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697" y="696036"/>
            <a:ext cx="10235820" cy="5720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Напоминайте, чтобы подростки соблюдали следующие правила:</a:t>
            </a:r>
          </a:p>
          <a:p>
            <a:pPr>
              <a:buFont typeface="Wingdings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уходя из дома, всегда сообщали, куда идут и как с ними можно связаться в случае необходимости;</a:t>
            </a:r>
          </a:p>
          <a:p>
            <a:pPr>
              <a:buFont typeface="Wingdings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избегали случайных знакомств, приглашений в незнакомые компании;</a:t>
            </a:r>
          </a:p>
          <a:p>
            <a:pPr>
              <a:buFont typeface="Wingdings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сообщали по телефону, когда они возвращаются домой.</a:t>
            </a:r>
          </a:p>
          <a:p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Следите за тем, с кем общается ваш ребенок и где он бывает.</a:t>
            </a:r>
          </a:p>
          <a:p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Смотрите, чтобы ваш ребенок не пользовался сомнительной  литературой и видеопродукцией.</a:t>
            </a:r>
          </a:p>
          <a:p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Ограничьте и сделайте подконтрольным общение ребенка в интернете.</a:t>
            </a:r>
          </a:p>
          <a:p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Поддерживайте с детьми доверительные дружеские отношения. 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запугивайте ребенка наказанием.</a:t>
            </a:r>
          </a:p>
          <a:p>
            <a:pPr>
              <a:buFont typeface="Wingdings" pitchFamily="2" charset="2"/>
              <a:buChar char="§"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68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41714" y="1689586"/>
            <a:ext cx="6096000" cy="27002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Берегите своих детей!</a:t>
            </a:r>
            <a:endParaRPr lang="ru-R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Помните: жизнь и здоровье ваших детей – в ваших руках!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645" y="29571"/>
            <a:ext cx="4235355" cy="68284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4" y="5147656"/>
            <a:ext cx="5212121" cy="952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585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493"/>
    </mc:Choice>
    <mc:Fallback>
      <p:transition spd="slow" advTm="649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3" y="179613"/>
            <a:ext cx="10638064" cy="63844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77884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Tm="64714">
        <p15:prstTrans prst="curtains"/>
      </p:transition>
    </mc:Choice>
    <mc:Fallback>
      <p:transition spd="slow" advTm="647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76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4785" y="504967"/>
            <a:ext cx="10662557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Безопасность 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 во время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каникул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2800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lang="ru-RU" sz="2800" b="1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Наступают  зимние каникулы  – пора отдыха детей, интересных дел, новых впечатлений.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Чтобы избежать непредвиденных ситуаций с детьми, убедительно просим Вас позаботиться  о безопасности ваших детей, особенно если они остаются дома без присмотра взрослых.</a:t>
            </a:r>
            <a:r>
              <a:rPr lang="ru-RU" sz="2800" dirty="0" smtClean="0">
                <a:solidFill>
                  <a:srgbClr val="0526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Помните, что в это время значительно увеличивается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риск уличного и бытового травматизма.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45" y="3829810"/>
            <a:ext cx="2732655" cy="30281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227" y="5379568"/>
            <a:ext cx="956458" cy="9564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4505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4743">
        <p:fade/>
      </p:transition>
    </mc:Choice>
    <mc:Fallback>
      <p:transition spd="med" advTm="147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23582" y="571833"/>
            <a:ext cx="1060431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Чтобы новогодние праздники не омрачились бедой,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запомните эти простые правила:</a:t>
            </a:r>
          </a:p>
          <a:p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Ёлка устанавливается на устойчивой подставке, подальше от отопительных  приборов.</a:t>
            </a:r>
          </a:p>
          <a:p>
            <a:r>
              <a:rPr lang="ru-RU" sz="260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r>
              <a:rPr lang="ru-RU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Для освещения елки необходимо использовать только исправные электрические гирлянды заводского изготовления.</a:t>
            </a:r>
          </a:p>
          <a:p>
            <a:r>
              <a:rPr lang="ru-RU" sz="2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Запрещается</a:t>
            </a:r>
            <a:r>
              <a:rPr lang="ru-RU" sz="2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украшать елку свечами, ватой, игрушками из бумаги и целлулоида;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одевать маскарадные костюмы из марли, ваты,  бумаги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картона;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применять свечи и хлопушки, устраивать фейерверки и другие    световые пожароопасные эффекты, которые  могут                           привести к пожару;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оставлять без присмотра детей во время новогодних             мероприятий. </a:t>
            </a:r>
          </a:p>
        </p:txBody>
      </p:sp>
    </p:spTree>
    <p:extLst>
      <p:ext uri="{BB962C8B-B14F-4D97-AF65-F5344CB8AC3E}">
        <p14:creationId xmlns="" xmlns:p14="http://schemas.microsoft.com/office/powerpoint/2010/main" val="18456504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13660">
        <p15:prstTrans prst="peelOff"/>
      </p:transition>
    </mc:Choice>
    <mc:Fallback>
      <p:transition spd="slow" advTm="136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000" cy="6876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2757" y="479078"/>
            <a:ext cx="10629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Покупайте пиротехнику только в специализированных </a:t>
            </a:r>
          </a:p>
          <a:p>
            <a:pPr lvl="0" algn="ctr">
              <a:buSzPts val="1000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магазинах, а не с рук или на рынках, где вам могут продать</a:t>
            </a:r>
          </a:p>
          <a:p>
            <a:pPr lvl="0" algn="ctr">
              <a:buSzPts val="1000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контрафактную продукцию!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59" y="1828800"/>
            <a:ext cx="8190821" cy="4621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25355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760"/>
    </mc:Choice>
    <mc:Fallback>
      <p:transition spd="slow" advTm="1076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342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719">
        <p14:prism isContent="1"/>
      </p:transition>
    </mc:Choice>
    <mc:Fallback>
      <p:transition spd="slow" advTm="57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8784" y="518614"/>
            <a:ext cx="108021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ПОВЕДЕНИЯ НА ДОРОГЕ</a:t>
            </a:r>
            <a:endPara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Важно, чтобы родители были примером для детей в соблюдении правил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дорожного движения.</a:t>
            </a:r>
            <a:endParaRPr lang="ru-RU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 спешите, переходите дорогу размеренным шагом.</a:t>
            </a:r>
          </a:p>
          <a:p>
            <a:r>
              <a:rPr lang="ru-RU" sz="2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Выходя на проезжую часть дороги, прекратите разговаривать — ребёнок должен привыкнуть, что при переходе дороги нужно сосредоточиться.</a:t>
            </a:r>
          </a:p>
          <a:p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переходите дорогу на красный или жёлтый сигнал светофора.</a:t>
            </a:r>
          </a:p>
          <a:p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Переходите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дорогу только в местах, обозначенных дорожным знаком  «Пешеходный переход».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автобуса, такси выходите первыми. В противном </a:t>
            </a:r>
          </a:p>
          <a:p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случае ребёнок может упасть или побежать</a:t>
            </a:r>
          </a:p>
          <a:p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проезжую часть дороги.</a:t>
            </a:r>
          </a:p>
          <a:p>
            <a:endPara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18" y="3930555"/>
            <a:ext cx="4071582" cy="29274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61247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16305">
        <p15:prstTrans prst="pageCurlDouble"/>
      </p:transition>
    </mc:Choice>
    <mc:Fallback>
      <p:transition spd="slow" advTm="163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4400" y="535900"/>
            <a:ext cx="1067888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ru-RU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Привлекайте ребёнка к участию в ваших наблюдениях за обстановкой на дороге: показывайте ему те машины, которые готовятся поворачивать, едут с большой скоростью и т.д.</a:t>
            </a:r>
          </a:p>
          <a:p>
            <a:r>
              <a:rPr lang="ru-RU" sz="2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ru-RU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 выходите с ребёнком из-за машины, кустов, не осмотрев предварительно дороги, — это типичная ошибка, и нельзя допускать, чтобы дети её повторяли.</a:t>
            </a:r>
          </a:p>
          <a:p>
            <a:r>
              <a:rPr lang="ru-RU" sz="2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26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разрешайте детям играть вблизи дорог и на проезжей части улицы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197" y="3528758"/>
            <a:ext cx="5419759" cy="22920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07" y="3450336"/>
            <a:ext cx="2728833" cy="2987802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</p:spTree>
    <p:extLst>
      <p:ext uri="{BB962C8B-B14F-4D97-AF65-F5344CB8AC3E}">
        <p14:creationId xmlns="" xmlns:p14="http://schemas.microsoft.com/office/powerpoint/2010/main" val="22033272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13273">
        <p15:prstTrans prst="pageCurlDouble"/>
      </p:transition>
    </mc:Choice>
    <mc:Fallback>
      <p:transition spd="slow" advTm="132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760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63" y="627798"/>
            <a:ext cx="8276209" cy="5629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96824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68">
        <p14:prism isContent="1"/>
      </p:transition>
    </mc:Choice>
    <mc:Fallback>
      <p:transition spd="slow" advTm="50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337481" y="518615"/>
            <a:ext cx="8325133" cy="575935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9368" y="528850"/>
            <a:ext cx="1337480" cy="140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534</Words>
  <Application>Microsoft Office PowerPoint</Application>
  <PresentationFormat>Произвольный</PresentationFormat>
  <Paragraphs>71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Быканова Алла</dc:creator>
  <cp:lastModifiedBy>ОЛЬГА К</cp:lastModifiedBy>
  <cp:revision>18</cp:revision>
  <dcterms:created xsi:type="dcterms:W3CDTF">2015-12-25T06:44:09Z</dcterms:created>
  <dcterms:modified xsi:type="dcterms:W3CDTF">2021-12-09T11:45:05Z</dcterms:modified>
</cp:coreProperties>
</file>